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43" r:id="rId1"/>
  </p:sldMasterIdLst>
  <p:sldIdLst>
    <p:sldId id="256" r:id="rId2"/>
    <p:sldId id="261" r:id="rId3"/>
    <p:sldId id="257" r:id="rId4"/>
    <p:sldId id="280" r:id="rId5"/>
    <p:sldId id="258" r:id="rId6"/>
    <p:sldId id="272" r:id="rId7"/>
    <p:sldId id="273" r:id="rId8"/>
    <p:sldId id="274" r:id="rId9"/>
    <p:sldId id="275" r:id="rId10"/>
    <p:sldId id="266" r:id="rId11"/>
    <p:sldId id="276" r:id="rId12"/>
    <p:sldId id="265" r:id="rId13"/>
    <p:sldId id="278" r:id="rId14"/>
    <p:sldId id="263" r:id="rId15"/>
    <p:sldId id="259" r:id="rId16"/>
    <p:sldId id="262" r:id="rId17"/>
    <p:sldId id="264" r:id="rId18"/>
    <p:sldId id="284" r:id="rId19"/>
    <p:sldId id="283" r:id="rId20"/>
    <p:sldId id="260" r:id="rId21"/>
    <p:sldId id="268" r:id="rId22"/>
    <p:sldId id="269" r:id="rId23"/>
    <p:sldId id="270" r:id="rId24"/>
    <p:sldId id="281" r:id="rId25"/>
    <p:sldId id="285" r:id="rId26"/>
    <p:sldId id="267" r:id="rId2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32172" autoAdjust="0"/>
    <p:restoredTop sz="94660"/>
  </p:normalViewPr>
  <p:slideViewPr>
    <p:cSldViewPr snapToGrid="0">
      <p:cViewPr>
        <p:scale>
          <a:sx n="125" d="100"/>
          <a:sy n="125" d="100"/>
        </p:scale>
        <p:origin x="90" y="-4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w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s-ES" smtClean="0"/>
              <a:t>Haga clic para modificar el estilo de título del patrón</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smtClean="0"/>
              <a:t>Haga clic para editar el estilo de subtítulo del patrón</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smtClean="0"/>
              <a:t>11/24/2023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‹Nº›</a:t>
            </a:fld>
            <a:endParaRPr lang="en-US" dirty="0"/>
          </a:p>
        </p:txBody>
      </p:sp>
    </p:spTree>
    <p:extLst>
      <p:ext uri="{BB962C8B-B14F-4D97-AF65-F5344CB8AC3E}">
        <p14:creationId xmlns:p14="http://schemas.microsoft.com/office/powerpoint/2010/main" val="6716569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n panorámic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s-ES" smtClean="0"/>
              <a:t>Haga clic para modificar el estilo de título del patrón</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smtClean="0"/>
              <a:t>Haga clic en el icono para agregar una imagen</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Editar el estilo de texto del patrón</a:t>
            </a:r>
          </a:p>
        </p:txBody>
      </p:sp>
      <p:sp>
        <p:nvSpPr>
          <p:cNvPr id="5" name="Date Placeholder 4"/>
          <p:cNvSpPr>
            <a:spLocks noGrp="1"/>
          </p:cNvSpPr>
          <p:nvPr>
            <p:ph type="dt" sz="half" idx="10"/>
          </p:nvPr>
        </p:nvSpPr>
        <p:spPr/>
        <p:txBody>
          <a:bodyPr/>
          <a:lstStyle/>
          <a:p>
            <a:fld id="{4509A250-FF31-4206-8172-F9D3106AACB1}" type="datetimeFigureOut">
              <a:rPr lang="en-US" smtClean="0"/>
              <a:t>11/24/2023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‹Nº›</a:t>
            </a:fld>
            <a:endParaRPr lang="en-US" dirty="0"/>
          </a:p>
        </p:txBody>
      </p:sp>
    </p:spTree>
    <p:extLst>
      <p:ext uri="{BB962C8B-B14F-4D97-AF65-F5344CB8AC3E}">
        <p14:creationId xmlns:p14="http://schemas.microsoft.com/office/powerpoint/2010/main" val="22868893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s-ES" smtClean="0"/>
              <a:t>Haga clic para modificar el estilo de título del patrón</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Editar el estilo de texto del patrón</a:t>
            </a:r>
          </a:p>
        </p:txBody>
      </p:sp>
      <p:sp>
        <p:nvSpPr>
          <p:cNvPr id="4" name="Date Placeholder 3"/>
          <p:cNvSpPr>
            <a:spLocks noGrp="1"/>
          </p:cNvSpPr>
          <p:nvPr>
            <p:ph type="dt" sz="half" idx="10"/>
          </p:nvPr>
        </p:nvSpPr>
        <p:spPr/>
        <p:txBody>
          <a:bodyPr/>
          <a:lstStyle/>
          <a:p>
            <a:fld id="{4509A250-FF31-4206-8172-F9D3106AACB1}" type="datetimeFigureOut">
              <a:rPr lang="en-US" smtClean="0"/>
              <a:t>11/24/2023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‹Nº›</a:t>
            </a:fld>
            <a:endParaRPr lang="en-US" dirty="0"/>
          </a:p>
        </p:txBody>
      </p:sp>
    </p:spTree>
    <p:extLst>
      <p:ext uri="{BB962C8B-B14F-4D97-AF65-F5344CB8AC3E}">
        <p14:creationId xmlns:p14="http://schemas.microsoft.com/office/powerpoint/2010/main" val="316269158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s-ES" smtClean="0"/>
              <a:t>Haga clic para modificar el estilo de título del patrón</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s-ES" smtClean="0"/>
              <a:t>Editar el estilo de texto del patrón</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Editar el estilo de texto del patrón</a:t>
            </a:r>
          </a:p>
        </p:txBody>
      </p:sp>
      <p:sp>
        <p:nvSpPr>
          <p:cNvPr id="4" name="Date Placeholder 3"/>
          <p:cNvSpPr>
            <a:spLocks noGrp="1"/>
          </p:cNvSpPr>
          <p:nvPr>
            <p:ph type="dt" sz="half" idx="10"/>
          </p:nvPr>
        </p:nvSpPr>
        <p:spPr/>
        <p:txBody>
          <a:bodyPr/>
          <a:lstStyle/>
          <a:p>
            <a:fld id="{4509A250-FF31-4206-8172-F9D3106AACB1}" type="datetimeFigureOut">
              <a:rPr lang="en-US" smtClean="0"/>
              <a:t>11/24/2023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‹Nº›</a:t>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136222566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Editar el estilo de texto del patrón</a:t>
            </a:r>
          </a:p>
        </p:txBody>
      </p:sp>
      <p:sp>
        <p:nvSpPr>
          <p:cNvPr id="4" name="Date Placeholder 3"/>
          <p:cNvSpPr>
            <a:spLocks noGrp="1"/>
          </p:cNvSpPr>
          <p:nvPr>
            <p:ph type="dt" sz="half" idx="10"/>
          </p:nvPr>
        </p:nvSpPr>
        <p:spPr/>
        <p:txBody>
          <a:bodyPr/>
          <a:lstStyle/>
          <a:p>
            <a:fld id="{4509A250-FF31-4206-8172-F9D3106AACB1}" type="datetimeFigureOut">
              <a:rPr lang="en-US" smtClean="0"/>
              <a:t>11/24/2023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‹Nº›</a:t>
            </a:fld>
            <a:endParaRPr lang="en-US" dirty="0"/>
          </a:p>
        </p:txBody>
      </p:sp>
    </p:spTree>
    <p:extLst>
      <p:ext uri="{BB962C8B-B14F-4D97-AF65-F5344CB8AC3E}">
        <p14:creationId xmlns:p14="http://schemas.microsoft.com/office/powerpoint/2010/main" val="146674482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olumna 3">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Editar el estilo de texto del patrón</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Editar el estilo de texto del patrón</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Editar el estilo de texto del patrón</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smtClean="0"/>
              <a:t>11/24/2023</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‹Nº›</a:t>
            </a:fld>
            <a:endParaRPr lang="en-US" dirty="0"/>
          </a:p>
        </p:txBody>
      </p:sp>
    </p:spTree>
    <p:extLst>
      <p:ext uri="{BB962C8B-B14F-4D97-AF65-F5344CB8AC3E}">
        <p14:creationId xmlns:p14="http://schemas.microsoft.com/office/powerpoint/2010/main" val="209611617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olumna de imagen 3">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smtClean="0"/>
              <a:t>Haga clic en el icono para agregar una imagen</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Editar el estilo de texto del patrón</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smtClean="0"/>
              <a:t>Haga clic en el icono para agregar una imagen</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Editar el estilo de texto del patrón</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smtClean="0"/>
              <a:t>Haga clic en el icono para agregar una imagen</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Editar el estilo de texto del patrón</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smtClean="0"/>
              <a:t>11/24/2023</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‹Nº›</a:t>
            </a:fld>
            <a:endParaRPr lang="en-US" dirty="0"/>
          </a:p>
        </p:txBody>
      </p:sp>
    </p:spTree>
    <p:extLst>
      <p:ext uri="{BB962C8B-B14F-4D97-AF65-F5344CB8AC3E}">
        <p14:creationId xmlns:p14="http://schemas.microsoft.com/office/powerpoint/2010/main" val="3556262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nchor="t" anchorCtr="0"/>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11/24/2023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‹Nº›</a:t>
            </a:fld>
            <a:endParaRPr lang="en-US" dirty="0"/>
          </a:p>
        </p:txBody>
      </p:sp>
    </p:spTree>
    <p:extLst>
      <p:ext uri="{BB962C8B-B14F-4D97-AF65-F5344CB8AC3E}">
        <p14:creationId xmlns:p14="http://schemas.microsoft.com/office/powerpoint/2010/main" val="196342038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11/24/2023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‹Nº›</a:t>
            </a:fld>
            <a:endParaRPr lang="en-US" dirty="0"/>
          </a:p>
        </p:txBody>
      </p:sp>
    </p:spTree>
    <p:extLst>
      <p:ext uri="{BB962C8B-B14F-4D97-AF65-F5344CB8AC3E}">
        <p14:creationId xmlns:p14="http://schemas.microsoft.com/office/powerpoint/2010/main" val="4241793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7" name="Date Placeholder 3"/>
          <p:cNvSpPr>
            <a:spLocks noGrp="1"/>
          </p:cNvSpPr>
          <p:nvPr>
            <p:ph type="dt" sz="half" idx="10"/>
          </p:nvPr>
        </p:nvSpPr>
        <p:spPr/>
        <p:txBody>
          <a:bodyPr/>
          <a:lstStyle/>
          <a:p>
            <a:fld id="{4509A250-FF31-4206-8172-F9D3106AACB1}" type="datetimeFigureOut">
              <a:rPr lang="en-US" smtClean="0"/>
              <a:t>11/24/2023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‹Nº›</a:t>
            </a:fld>
            <a:endParaRPr lang="en-US" dirty="0"/>
          </a:p>
        </p:txBody>
      </p:sp>
    </p:spTree>
    <p:extLst>
      <p:ext uri="{BB962C8B-B14F-4D97-AF65-F5344CB8AC3E}">
        <p14:creationId xmlns:p14="http://schemas.microsoft.com/office/powerpoint/2010/main" val="20176149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Editar el estilo de texto del patrón</a:t>
            </a:r>
          </a:p>
        </p:txBody>
      </p:sp>
      <p:sp>
        <p:nvSpPr>
          <p:cNvPr id="4" name="Date Placeholder 3"/>
          <p:cNvSpPr>
            <a:spLocks noGrp="1"/>
          </p:cNvSpPr>
          <p:nvPr>
            <p:ph type="dt" sz="half" idx="10"/>
          </p:nvPr>
        </p:nvSpPr>
        <p:spPr/>
        <p:txBody>
          <a:bodyPr/>
          <a:lstStyle/>
          <a:p>
            <a:fld id="{9796027F-7875-4030-9381-8BD8C4F21935}" type="datetimeFigureOut">
              <a:rPr lang="en-US" smtClean="0"/>
              <a:t>11/24/2023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‹Nº›</a:t>
            </a:fld>
            <a:endParaRPr lang="en-US" dirty="0"/>
          </a:p>
        </p:txBody>
      </p:sp>
    </p:spTree>
    <p:extLst>
      <p:ext uri="{BB962C8B-B14F-4D97-AF65-F5344CB8AC3E}">
        <p14:creationId xmlns:p14="http://schemas.microsoft.com/office/powerpoint/2010/main" val="14655636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Date Placeholder 4"/>
          <p:cNvSpPr>
            <a:spLocks noGrp="1"/>
          </p:cNvSpPr>
          <p:nvPr>
            <p:ph type="dt" sz="half" idx="10"/>
          </p:nvPr>
        </p:nvSpPr>
        <p:spPr/>
        <p:txBody>
          <a:bodyPr/>
          <a:lstStyle/>
          <a:p>
            <a:fld id="{9796027F-7875-4030-9381-8BD8C4F21935}" type="datetimeFigureOut">
              <a:rPr lang="en-US" smtClean="0"/>
              <a:t>11/24/2023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‹Nº›</a:t>
            </a:fld>
            <a:endParaRPr lang="en-US" dirty="0"/>
          </a:p>
        </p:txBody>
      </p:sp>
    </p:spTree>
    <p:extLst>
      <p:ext uri="{BB962C8B-B14F-4D97-AF65-F5344CB8AC3E}">
        <p14:creationId xmlns:p14="http://schemas.microsoft.com/office/powerpoint/2010/main" val="37114111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7" name="Date Placeholder 6"/>
          <p:cNvSpPr>
            <a:spLocks noGrp="1"/>
          </p:cNvSpPr>
          <p:nvPr>
            <p:ph type="dt" sz="half" idx="10"/>
          </p:nvPr>
        </p:nvSpPr>
        <p:spPr/>
        <p:txBody>
          <a:bodyPr/>
          <a:lstStyle/>
          <a:p>
            <a:fld id="{9796027F-7875-4030-9381-8BD8C4F21935}" type="datetimeFigureOut">
              <a:rPr lang="en-US" smtClean="0"/>
              <a:t>11/24/2023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smtClean="0"/>
              <a:t>‹Nº›</a:t>
            </a:fld>
            <a:endParaRPr lang="en-US" dirty="0"/>
          </a:p>
        </p:txBody>
      </p:sp>
    </p:spTree>
    <p:extLst>
      <p:ext uri="{BB962C8B-B14F-4D97-AF65-F5344CB8AC3E}">
        <p14:creationId xmlns:p14="http://schemas.microsoft.com/office/powerpoint/2010/main" val="23282323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7" name="Date Placeholder 2"/>
          <p:cNvSpPr>
            <a:spLocks noGrp="1"/>
          </p:cNvSpPr>
          <p:nvPr>
            <p:ph type="dt" sz="half" idx="10"/>
          </p:nvPr>
        </p:nvSpPr>
        <p:spPr/>
        <p:txBody>
          <a:bodyPr/>
          <a:lstStyle/>
          <a:p>
            <a:fld id="{4509A250-FF31-4206-8172-F9D3106AACB1}" type="datetimeFigureOut">
              <a:rPr lang="en-US" smtClean="0"/>
              <a:t>11/24/2023</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D57F1E4F-1CFF-5643-939E-02111984F565}" type="slidenum">
              <a:rPr lang="en-US" smtClean="0"/>
              <a:t>‹Nº›</a:t>
            </a:fld>
            <a:endParaRPr lang="en-US" dirty="0"/>
          </a:p>
        </p:txBody>
      </p:sp>
    </p:spTree>
    <p:extLst>
      <p:ext uri="{BB962C8B-B14F-4D97-AF65-F5344CB8AC3E}">
        <p14:creationId xmlns:p14="http://schemas.microsoft.com/office/powerpoint/2010/main" val="25444774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509A250-FF31-4206-8172-F9D3106AACB1}" type="datetimeFigureOut">
              <a:rPr lang="en-US" smtClean="0"/>
              <a:t>11/24/2023</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02111984F565}" type="slidenum">
              <a:rPr lang="en-US" smtClean="0"/>
              <a:t>‹Nº›</a:t>
            </a:fld>
            <a:endParaRPr lang="en-US" dirty="0"/>
          </a:p>
        </p:txBody>
      </p:sp>
    </p:spTree>
    <p:extLst>
      <p:ext uri="{BB962C8B-B14F-4D97-AF65-F5344CB8AC3E}">
        <p14:creationId xmlns:p14="http://schemas.microsoft.com/office/powerpoint/2010/main" val="39952114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s-ES" smtClean="0"/>
              <a:t>Haga clic para modificar el estilo de título del patrón</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Editar el estilo de texto del patrón</a:t>
            </a:r>
          </a:p>
        </p:txBody>
      </p:sp>
      <p:sp>
        <p:nvSpPr>
          <p:cNvPr id="7" name="Date Placeholder 4"/>
          <p:cNvSpPr>
            <a:spLocks noGrp="1"/>
          </p:cNvSpPr>
          <p:nvPr>
            <p:ph type="dt" sz="half" idx="10"/>
          </p:nvPr>
        </p:nvSpPr>
        <p:spPr/>
        <p:txBody>
          <a:bodyPr/>
          <a:lstStyle/>
          <a:p>
            <a:fld id="{4509A250-FF31-4206-8172-F9D3106AACB1}" type="datetimeFigureOut">
              <a:rPr lang="en-US" smtClean="0"/>
              <a:t>11/24/2023</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D57F1E4F-1CFF-5643-939E-02111984F565}" type="slidenum">
              <a:rPr lang="en-US" smtClean="0"/>
              <a:t>‹Nº›</a:t>
            </a:fld>
            <a:endParaRPr lang="en-US" dirty="0"/>
          </a:p>
        </p:txBody>
      </p:sp>
    </p:spTree>
    <p:extLst>
      <p:ext uri="{BB962C8B-B14F-4D97-AF65-F5344CB8AC3E}">
        <p14:creationId xmlns:p14="http://schemas.microsoft.com/office/powerpoint/2010/main" val="24602748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s-ES" smtClean="0"/>
              <a:t>Haga clic para modificar el estilo de título del patrón</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smtClean="0"/>
              <a:t>Haga clic en el icono para agregar una imagen</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Editar el estilo de texto del patrón</a:t>
            </a:r>
          </a:p>
        </p:txBody>
      </p:sp>
      <p:sp>
        <p:nvSpPr>
          <p:cNvPr id="5" name="Date Placeholder 4"/>
          <p:cNvSpPr>
            <a:spLocks noGrp="1"/>
          </p:cNvSpPr>
          <p:nvPr>
            <p:ph type="dt" sz="half" idx="10"/>
          </p:nvPr>
        </p:nvSpPr>
        <p:spPr/>
        <p:txBody>
          <a:bodyPr/>
          <a:lstStyle/>
          <a:p>
            <a:fld id="{4509A250-FF31-4206-8172-F9D3106AACB1}" type="datetimeFigureOut">
              <a:rPr lang="en-US" smtClean="0"/>
              <a:t>11/24/2023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‹Nº›</a:t>
            </a:fld>
            <a:endParaRPr lang="en-US" dirty="0"/>
          </a:p>
        </p:txBody>
      </p:sp>
    </p:spTree>
    <p:extLst>
      <p:ext uri="{BB962C8B-B14F-4D97-AF65-F5344CB8AC3E}">
        <p14:creationId xmlns:p14="http://schemas.microsoft.com/office/powerpoint/2010/main" val="3677019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AAD347D-5ACD-4C99-B74B-A9C85AD731AF}" type="datetimeFigureOut">
              <a:rPr lang="en-US" smtClean="0"/>
              <a:t>11/24/2023</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02111984F565}" type="slidenum">
              <a:rPr lang="en-US" smtClean="0"/>
              <a:t>‹Nº›</a:t>
            </a:fld>
            <a:endParaRPr lang="en-US" dirty="0"/>
          </a:p>
        </p:txBody>
      </p:sp>
    </p:spTree>
    <p:extLst>
      <p:ext uri="{BB962C8B-B14F-4D97-AF65-F5344CB8AC3E}">
        <p14:creationId xmlns:p14="http://schemas.microsoft.com/office/powerpoint/2010/main" val="2239081438"/>
      </p:ext>
    </p:extLst>
  </p:cSld>
  <p:clrMap bg1="dk1" tx1="lt1" bg2="dk2" tx2="lt2" accent1="accent1" accent2="accent2" accent3="accent3" accent4="accent4" accent5="accent5" accent6="accent6" hlink="hlink" folHlink="folHlink"/>
  <p:sldLayoutIdLst>
    <p:sldLayoutId id="2147483744" r:id="rId1"/>
    <p:sldLayoutId id="2147483745" r:id="rId2"/>
    <p:sldLayoutId id="2147483746" r:id="rId3"/>
    <p:sldLayoutId id="2147483747" r:id="rId4"/>
    <p:sldLayoutId id="2147483748" r:id="rId5"/>
    <p:sldLayoutId id="2147483749" r:id="rId6"/>
    <p:sldLayoutId id="2147483750" r:id="rId7"/>
    <p:sldLayoutId id="2147483751" r:id="rId8"/>
    <p:sldLayoutId id="2147483752" r:id="rId9"/>
    <p:sldLayoutId id="2147483753" r:id="rId10"/>
    <p:sldLayoutId id="2147483754" r:id="rId11"/>
    <p:sldLayoutId id="2147483755" r:id="rId12"/>
    <p:sldLayoutId id="2147483756" r:id="rId13"/>
    <p:sldLayoutId id="2147483757" r:id="rId14"/>
    <p:sldLayoutId id="2147483758" r:id="rId15"/>
    <p:sldLayoutId id="2147483759" r:id="rId16"/>
    <p:sldLayoutId id="2147483760"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https://github.com/dineshshetty/Android-InsecureBankv2.git"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book.hacktricks.xyz/mobile-apps-pentesting/android-checklist" TargetMode="External"/><Relationship Id="rId2" Type="http://schemas.openxmlformats.org/officeDocument/2006/relationships/hyperlink" Target="https://book.hacktricks.xyz/mobile-apps-pentesting/android-app-pentesting" TargetMode="External"/><Relationship Id="rId1" Type="http://schemas.openxmlformats.org/officeDocument/2006/relationships/slideLayout" Target="../slideLayouts/slideLayout2.xml"/><Relationship Id="rId5" Type="http://schemas.openxmlformats.org/officeDocument/2006/relationships/hyperlink" Target="https://infosecwriteups.com/android-insecurebankv2-walkthrough-part-2-429b4ab4a60f" TargetMode="External"/><Relationship Id="rId4" Type="http://schemas.openxmlformats.org/officeDocument/2006/relationships/hyperlink" Target="https://developer.android.com/" TargetMode="External"/></Relationships>
</file>

<file path=ppt/slides/_rels/slide26.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6.wmf"/></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gi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lstStyle/>
          <a:p>
            <a:r>
              <a:rPr lang="es-ES" dirty="0" smtClean="0"/>
              <a:t>Android </a:t>
            </a:r>
            <a:r>
              <a:rPr lang="es-ES" dirty="0" err="1" smtClean="0"/>
              <a:t>Pentesting</a:t>
            </a:r>
            <a:endParaRPr lang="es-ES" dirty="0"/>
          </a:p>
        </p:txBody>
      </p:sp>
      <p:sp>
        <p:nvSpPr>
          <p:cNvPr id="3" name="Subtítulo 2"/>
          <p:cNvSpPr>
            <a:spLocks noGrp="1"/>
          </p:cNvSpPr>
          <p:nvPr>
            <p:ph type="subTitle" idx="1"/>
          </p:nvPr>
        </p:nvSpPr>
        <p:spPr/>
        <p:txBody>
          <a:bodyPr/>
          <a:lstStyle/>
          <a:p>
            <a:r>
              <a:rPr lang="es-ES" dirty="0" err="1" smtClean="0">
                <a:solidFill>
                  <a:schemeClr val="tx1"/>
                </a:solidFill>
              </a:rPr>
              <a:t>Basics</a:t>
            </a:r>
            <a:r>
              <a:rPr lang="es-ES" dirty="0" smtClean="0">
                <a:solidFill>
                  <a:schemeClr val="tx1"/>
                </a:solidFill>
              </a:rPr>
              <a:t> (WITH </a:t>
            </a:r>
            <a:r>
              <a:rPr lang="es-ES" b="1" dirty="0" smtClean="0">
                <a:solidFill>
                  <a:schemeClr val="tx1"/>
                </a:solidFill>
              </a:rPr>
              <a:t>InsecureBankv2)</a:t>
            </a:r>
            <a:endParaRPr lang="es-ES" b="1" dirty="0">
              <a:solidFill>
                <a:schemeClr val="tx1"/>
              </a:solidFill>
            </a:endParaRPr>
          </a:p>
          <a:p>
            <a:endParaRPr lang="es-ES" dirty="0"/>
          </a:p>
        </p:txBody>
      </p:sp>
    </p:spTree>
    <p:extLst>
      <p:ext uri="{BB962C8B-B14F-4D97-AF65-F5344CB8AC3E}">
        <p14:creationId xmlns:p14="http://schemas.microsoft.com/office/powerpoint/2010/main" val="366900010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46111" y="452718"/>
            <a:ext cx="10978696" cy="1400530"/>
          </a:xfrm>
        </p:spPr>
        <p:txBody>
          <a:bodyPr/>
          <a:lstStyle/>
          <a:p>
            <a:pPr algn="ctr"/>
            <a:r>
              <a:rPr lang="es-ES" sz="3200" dirty="0" err="1" smtClean="0"/>
              <a:t>Code</a:t>
            </a:r>
            <a:r>
              <a:rPr lang="es-ES" sz="3200" dirty="0" smtClean="0"/>
              <a:t> </a:t>
            </a:r>
            <a:r>
              <a:rPr lang="es-ES" sz="3200" dirty="0" err="1" smtClean="0"/>
              <a:t>analysis</a:t>
            </a:r>
            <a:r>
              <a:rPr lang="es-ES" sz="3200" dirty="0" smtClean="0"/>
              <a:t>: </a:t>
            </a:r>
            <a:r>
              <a:rPr lang="es-ES" sz="3200" dirty="0" err="1" smtClean="0"/>
              <a:t>Insecure</a:t>
            </a:r>
            <a:r>
              <a:rPr lang="es-ES" sz="3200" dirty="0" smtClean="0"/>
              <a:t> Storage</a:t>
            </a:r>
            <a:r>
              <a:rPr lang="es-ES" dirty="0" smtClean="0"/>
              <a:t/>
            </a:r>
            <a:br>
              <a:rPr lang="es-ES" dirty="0" smtClean="0"/>
            </a:br>
            <a:endParaRPr lang="es-ES" dirty="0"/>
          </a:p>
        </p:txBody>
      </p:sp>
      <p:sp>
        <p:nvSpPr>
          <p:cNvPr id="3" name="Marcador de contenido 2"/>
          <p:cNvSpPr>
            <a:spLocks noGrp="1"/>
          </p:cNvSpPr>
          <p:nvPr>
            <p:ph idx="1"/>
          </p:nvPr>
        </p:nvSpPr>
        <p:spPr>
          <a:xfrm>
            <a:off x="768775" y="1651474"/>
            <a:ext cx="8946541" cy="4195481"/>
          </a:xfrm>
        </p:spPr>
        <p:txBody>
          <a:bodyPr>
            <a:normAutofit/>
          </a:bodyPr>
          <a:lstStyle/>
          <a:p>
            <a:r>
              <a:rPr lang="en-US" sz="1400" dirty="0" smtClean="0"/>
              <a:t>In </a:t>
            </a:r>
            <a:r>
              <a:rPr lang="en-US" sz="1400" dirty="0"/>
              <a:t>the execution of the application there is data that must be persisted when the application is closed to save its state. If this data includes sensitive user information such as passwords, identity documents or other personal data, this information must be protected by (</a:t>
            </a:r>
            <a:r>
              <a:rPr lang="en-US" sz="1400" b="1" dirty="0"/>
              <a:t>well-implemented</a:t>
            </a:r>
            <a:r>
              <a:rPr lang="en-US" sz="1400" dirty="0"/>
              <a:t>)encryption.</a:t>
            </a:r>
            <a:endParaRPr lang="en-US" sz="1400" dirty="0" smtClean="0"/>
          </a:p>
        </p:txBody>
      </p:sp>
      <p:pic>
        <p:nvPicPr>
          <p:cNvPr id="5" name="Imagen 4"/>
          <p:cNvPicPr>
            <a:picLocks noChangeAspect="1"/>
          </p:cNvPicPr>
          <p:nvPr/>
        </p:nvPicPr>
        <p:blipFill>
          <a:blip r:embed="rId2"/>
          <a:stretch>
            <a:fillRect/>
          </a:stretch>
        </p:blipFill>
        <p:spPr>
          <a:xfrm>
            <a:off x="2555740" y="2876205"/>
            <a:ext cx="6420746" cy="3248478"/>
          </a:xfrm>
          <a:prstGeom prst="rect">
            <a:avLst/>
          </a:prstGeom>
          <a:ln>
            <a:solidFill>
              <a:schemeClr val="tx1"/>
            </a:solidFill>
          </a:ln>
        </p:spPr>
      </p:pic>
      <p:pic>
        <p:nvPicPr>
          <p:cNvPr id="6" name="Imagen 5"/>
          <p:cNvPicPr>
            <a:picLocks noChangeAspect="1"/>
          </p:cNvPicPr>
          <p:nvPr/>
        </p:nvPicPr>
        <p:blipFill>
          <a:blip r:embed="rId3"/>
          <a:stretch>
            <a:fillRect/>
          </a:stretch>
        </p:blipFill>
        <p:spPr>
          <a:xfrm>
            <a:off x="3213169" y="3938390"/>
            <a:ext cx="5277587" cy="1124107"/>
          </a:xfrm>
          <a:prstGeom prst="rect">
            <a:avLst/>
          </a:prstGeom>
          <a:ln>
            <a:solidFill>
              <a:schemeClr val="tx1"/>
            </a:solidFill>
          </a:ln>
        </p:spPr>
      </p:pic>
    </p:spTree>
    <p:extLst>
      <p:ext uri="{BB962C8B-B14F-4D97-AF65-F5344CB8AC3E}">
        <p14:creationId xmlns:p14="http://schemas.microsoft.com/office/powerpoint/2010/main" val="17753886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n-US" sz="3200" dirty="0" smtClean="0"/>
              <a:t>Application </a:t>
            </a:r>
            <a:r>
              <a:rPr lang="en-US" sz="3200" dirty="0"/>
              <a:t>patching</a:t>
            </a:r>
          </a:p>
        </p:txBody>
      </p:sp>
      <p:sp>
        <p:nvSpPr>
          <p:cNvPr id="3" name="Marcador de contenido 2"/>
          <p:cNvSpPr>
            <a:spLocks noGrp="1"/>
          </p:cNvSpPr>
          <p:nvPr>
            <p:ph idx="1"/>
          </p:nvPr>
        </p:nvSpPr>
        <p:spPr>
          <a:xfrm>
            <a:off x="875201" y="1708886"/>
            <a:ext cx="10921464" cy="4195481"/>
          </a:xfrm>
        </p:spPr>
        <p:txBody>
          <a:bodyPr/>
          <a:lstStyle/>
          <a:p>
            <a:r>
              <a:rPr lang="en-US" sz="1400" dirty="0"/>
              <a:t>You can decompile the application, modify the source code, recompile and sign the application to try to access hidden functionalities.</a:t>
            </a:r>
          </a:p>
          <a:p>
            <a:r>
              <a:rPr lang="en-US" sz="1400" dirty="0"/>
              <a:t>	</a:t>
            </a:r>
            <a:r>
              <a:rPr lang="en-US" sz="1400" b="1" dirty="0">
                <a:sym typeface="Wingdings" panose="05000000000000000000" pitchFamily="2" charset="2"/>
              </a:rPr>
              <a:t></a:t>
            </a:r>
            <a:r>
              <a:rPr lang="en-US" sz="1400" b="1" dirty="0"/>
              <a:t>(Modify the source code)</a:t>
            </a:r>
          </a:p>
          <a:p>
            <a:r>
              <a:rPr lang="es-ES" sz="1400" dirty="0">
                <a:sym typeface="Wingdings" panose="05000000000000000000" pitchFamily="2" charset="2"/>
              </a:rPr>
              <a:t>	</a:t>
            </a:r>
            <a:r>
              <a:rPr lang="es-ES" sz="1400" b="1" dirty="0">
                <a:sym typeface="Wingdings" panose="05000000000000000000" pitchFamily="2" charset="2"/>
              </a:rPr>
              <a:t> Recompile : </a:t>
            </a:r>
          </a:p>
          <a:p>
            <a:pPr marL="0" indent="0">
              <a:buNone/>
            </a:pPr>
            <a:r>
              <a:rPr lang="es-ES" sz="1400" dirty="0" err="1">
                <a:sym typeface="Wingdings" panose="05000000000000000000" pitchFamily="2" charset="2"/>
              </a:rPr>
              <a:t>apktool</a:t>
            </a:r>
            <a:r>
              <a:rPr lang="es-ES" sz="1400" dirty="0">
                <a:sym typeface="Wingdings" panose="05000000000000000000" pitchFamily="2" charset="2"/>
              </a:rPr>
              <a:t> b –f –d </a:t>
            </a:r>
            <a:r>
              <a:rPr lang="es-ES" sz="1400" dirty="0" err="1">
                <a:sym typeface="Wingdings" panose="05000000000000000000" pitchFamily="2" charset="2"/>
              </a:rPr>
              <a:t>appNameFolder</a:t>
            </a:r>
            <a:r>
              <a:rPr lang="es-ES" sz="1400" dirty="0">
                <a:sym typeface="Wingdings" panose="05000000000000000000" pitchFamily="2" charset="2"/>
              </a:rPr>
              <a:t>/</a:t>
            </a:r>
          </a:p>
          <a:p>
            <a:pPr marL="0" indent="0">
              <a:buNone/>
            </a:pPr>
            <a:r>
              <a:rPr lang="es-ES" sz="1400" dirty="0">
                <a:sym typeface="Wingdings" panose="05000000000000000000" pitchFamily="2" charset="2"/>
              </a:rPr>
              <a:t>	 </a:t>
            </a:r>
            <a:r>
              <a:rPr lang="es-ES" sz="1400" b="1" dirty="0" err="1">
                <a:sym typeface="Wingdings" panose="05000000000000000000" pitchFamily="2" charset="2"/>
              </a:rPr>
              <a:t>Generate</a:t>
            </a:r>
            <a:r>
              <a:rPr lang="es-ES" sz="1400" b="1" dirty="0">
                <a:sym typeface="Wingdings" panose="05000000000000000000" pitchFamily="2" charset="2"/>
              </a:rPr>
              <a:t> new </a:t>
            </a:r>
            <a:r>
              <a:rPr lang="es-ES" sz="1400" b="1" dirty="0" err="1">
                <a:sym typeface="Wingdings" panose="05000000000000000000" pitchFamily="2" charset="2"/>
              </a:rPr>
              <a:t>keystore</a:t>
            </a:r>
            <a:r>
              <a:rPr lang="es-ES" sz="1400" b="1" dirty="0">
                <a:sym typeface="Wingdings" panose="05000000000000000000" pitchFamily="2" charset="2"/>
              </a:rPr>
              <a:t>: </a:t>
            </a:r>
          </a:p>
          <a:p>
            <a:pPr marL="0" indent="0">
              <a:buNone/>
            </a:pPr>
            <a:r>
              <a:rPr lang="es-ES" sz="1400" dirty="0" err="1">
                <a:sym typeface="Wingdings" panose="05000000000000000000" pitchFamily="2" charset="2"/>
              </a:rPr>
              <a:t>keytool</a:t>
            </a:r>
            <a:r>
              <a:rPr lang="es-ES" sz="1400" dirty="0">
                <a:sym typeface="Wingdings" panose="05000000000000000000" pitchFamily="2" charset="2"/>
              </a:rPr>
              <a:t> –</a:t>
            </a:r>
            <a:r>
              <a:rPr lang="es-ES" sz="1400" dirty="0" err="1">
                <a:sym typeface="Wingdings" panose="05000000000000000000" pitchFamily="2" charset="2"/>
              </a:rPr>
              <a:t>genkey</a:t>
            </a:r>
            <a:r>
              <a:rPr lang="es-ES" sz="1400" dirty="0">
                <a:sym typeface="Wingdings" panose="05000000000000000000" pitchFamily="2" charset="2"/>
              </a:rPr>
              <a:t> –v –</a:t>
            </a:r>
            <a:r>
              <a:rPr lang="es-ES" sz="1400" dirty="0" err="1">
                <a:sym typeface="Wingdings" panose="05000000000000000000" pitchFamily="2" charset="2"/>
              </a:rPr>
              <a:t>keystore</a:t>
            </a:r>
            <a:r>
              <a:rPr lang="es-ES" sz="1400" dirty="0">
                <a:sym typeface="Wingdings" panose="05000000000000000000" pitchFamily="2" charset="2"/>
              </a:rPr>
              <a:t> </a:t>
            </a:r>
            <a:r>
              <a:rPr lang="es-ES" sz="1400" dirty="0" err="1">
                <a:sym typeface="Wingdings" panose="05000000000000000000" pitchFamily="2" charset="2"/>
              </a:rPr>
              <a:t>name.keystore</a:t>
            </a:r>
            <a:r>
              <a:rPr lang="es-ES" sz="1400" dirty="0">
                <a:sym typeface="Wingdings" panose="05000000000000000000" pitchFamily="2" charset="2"/>
              </a:rPr>
              <a:t> –alias </a:t>
            </a:r>
            <a:r>
              <a:rPr lang="es-ES" sz="1400" dirty="0" err="1">
                <a:sym typeface="Wingdings" panose="05000000000000000000" pitchFamily="2" charset="2"/>
              </a:rPr>
              <a:t>nameKeystore</a:t>
            </a:r>
            <a:r>
              <a:rPr lang="es-ES" sz="1400" dirty="0">
                <a:sym typeface="Wingdings" panose="05000000000000000000" pitchFamily="2" charset="2"/>
              </a:rPr>
              <a:t> –</a:t>
            </a:r>
            <a:r>
              <a:rPr lang="es-ES" sz="1400" dirty="0" err="1">
                <a:sym typeface="Wingdings" panose="05000000000000000000" pitchFamily="2" charset="2"/>
              </a:rPr>
              <a:t>keyalf</a:t>
            </a:r>
            <a:r>
              <a:rPr lang="es-ES" sz="1400" dirty="0">
                <a:sym typeface="Wingdings" panose="05000000000000000000" pitchFamily="2" charset="2"/>
              </a:rPr>
              <a:t> RSA –</a:t>
            </a:r>
            <a:r>
              <a:rPr lang="es-ES" sz="1400" dirty="0" err="1">
                <a:sym typeface="Wingdings" panose="05000000000000000000" pitchFamily="2" charset="2"/>
              </a:rPr>
              <a:t>keysize</a:t>
            </a:r>
            <a:r>
              <a:rPr lang="es-ES" sz="1400" dirty="0">
                <a:sym typeface="Wingdings" panose="05000000000000000000" pitchFamily="2" charset="2"/>
              </a:rPr>
              <a:t> 2048 –</a:t>
            </a:r>
            <a:r>
              <a:rPr lang="es-ES" sz="1400" dirty="0" err="1">
                <a:sym typeface="Wingdings" panose="05000000000000000000" pitchFamily="2" charset="2"/>
              </a:rPr>
              <a:t>validity</a:t>
            </a:r>
            <a:r>
              <a:rPr lang="es-ES" sz="1400" dirty="0">
                <a:sym typeface="Wingdings" panose="05000000000000000000" pitchFamily="2" charset="2"/>
              </a:rPr>
              <a:t> 10000</a:t>
            </a:r>
          </a:p>
          <a:p>
            <a:pPr marL="0" indent="0">
              <a:buNone/>
            </a:pPr>
            <a:r>
              <a:rPr lang="es-ES" sz="1400" dirty="0">
                <a:sym typeface="Wingdings" panose="05000000000000000000" pitchFamily="2" charset="2"/>
              </a:rPr>
              <a:t>	</a:t>
            </a:r>
            <a:r>
              <a:rPr lang="es-ES" sz="1400" b="1" dirty="0">
                <a:sym typeface="Wingdings" panose="05000000000000000000" pitchFamily="2" charset="2"/>
              </a:rPr>
              <a:t> </a:t>
            </a:r>
            <a:r>
              <a:rPr lang="es-ES" sz="1400" b="1" dirty="0" err="1">
                <a:sym typeface="Wingdings" panose="05000000000000000000" pitchFamily="2" charset="2"/>
              </a:rPr>
              <a:t>Sign</a:t>
            </a:r>
            <a:r>
              <a:rPr lang="es-ES" sz="1400" b="1" dirty="0">
                <a:sym typeface="Wingdings" panose="05000000000000000000" pitchFamily="2" charset="2"/>
              </a:rPr>
              <a:t> </a:t>
            </a:r>
            <a:r>
              <a:rPr lang="es-ES" sz="1400" b="1" dirty="0" err="1">
                <a:sym typeface="Wingdings" panose="05000000000000000000" pitchFamily="2" charset="2"/>
              </a:rPr>
              <a:t>the</a:t>
            </a:r>
            <a:r>
              <a:rPr lang="es-ES" sz="1400" b="1" dirty="0">
                <a:sym typeface="Wingdings" panose="05000000000000000000" pitchFamily="2" charset="2"/>
              </a:rPr>
              <a:t> new </a:t>
            </a:r>
            <a:r>
              <a:rPr lang="es-ES" sz="1400" b="1" dirty="0" err="1">
                <a:sym typeface="Wingdings" panose="05000000000000000000" pitchFamily="2" charset="2"/>
              </a:rPr>
              <a:t>apk</a:t>
            </a:r>
            <a:r>
              <a:rPr lang="es-ES" sz="1400" b="1" dirty="0">
                <a:sym typeface="Wingdings" panose="05000000000000000000" pitchFamily="2" charset="2"/>
              </a:rPr>
              <a:t>: </a:t>
            </a:r>
          </a:p>
          <a:p>
            <a:pPr marL="0" indent="0">
              <a:buNone/>
            </a:pPr>
            <a:r>
              <a:rPr lang="es-ES" sz="1400" dirty="0" err="1">
                <a:sym typeface="Wingdings" panose="05000000000000000000" pitchFamily="2" charset="2"/>
              </a:rPr>
              <a:t>jarsigner</a:t>
            </a:r>
            <a:r>
              <a:rPr lang="es-ES" sz="1400" dirty="0">
                <a:sym typeface="Wingdings" panose="05000000000000000000" pitchFamily="2" charset="2"/>
              </a:rPr>
              <a:t> -</a:t>
            </a:r>
            <a:r>
              <a:rPr lang="es-ES" sz="1400" dirty="0" err="1">
                <a:sym typeface="Wingdings" panose="05000000000000000000" pitchFamily="2" charset="2"/>
              </a:rPr>
              <a:t>verbose</a:t>
            </a:r>
            <a:r>
              <a:rPr lang="es-ES" sz="1400" dirty="0">
                <a:sym typeface="Wingdings" panose="05000000000000000000" pitchFamily="2" charset="2"/>
              </a:rPr>
              <a:t> -</a:t>
            </a:r>
            <a:r>
              <a:rPr lang="es-ES" sz="1400" dirty="0" err="1">
                <a:sym typeface="Wingdings" panose="05000000000000000000" pitchFamily="2" charset="2"/>
              </a:rPr>
              <a:t>sigalg</a:t>
            </a:r>
            <a:r>
              <a:rPr lang="es-ES" sz="1400" dirty="0">
                <a:sym typeface="Wingdings" panose="05000000000000000000" pitchFamily="2" charset="2"/>
              </a:rPr>
              <a:t> SHA1withRSA -</a:t>
            </a:r>
            <a:r>
              <a:rPr lang="es-ES" sz="1400" dirty="0" err="1">
                <a:sym typeface="Wingdings" panose="05000000000000000000" pitchFamily="2" charset="2"/>
              </a:rPr>
              <a:t>digestalg</a:t>
            </a:r>
            <a:r>
              <a:rPr lang="es-ES" sz="1400" dirty="0">
                <a:sym typeface="Wingdings" panose="05000000000000000000" pitchFamily="2" charset="2"/>
              </a:rPr>
              <a:t> SHA1 -</a:t>
            </a:r>
            <a:r>
              <a:rPr lang="es-ES" sz="1400" dirty="0" err="1">
                <a:sym typeface="Wingdings" panose="05000000000000000000" pitchFamily="2" charset="2"/>
              </a:rPr>
              <a:t>keystore</a:t>
            </a:r>
            <a:r>
              <a:rPr lang="es-ES" sz="1400" dirty="0">
                <a:sym typeface="Wingdings" panose="05000000000000000000" pitchFamily="2" charset="2"/>
              </a:rPr>
              <a:t> </a:t>
            </a:r>
            <a:r>
              <a:rPr lang="es-ES" sz="1400" dirty="0" err="1">
                <a:sym typeface="Wingdings" panose="05000000000000000000" pitchFamily="2" charset="2"/>
              </a:rPr>
              <a:t>name.keystore</a:t>
            </a:r>
            <a:r>
              <a:rPr lang="es-ES" sz="1400" dirty="0">
                <a:sym typeface="Wingdings" panose="05000000000000000000" pitchFamily="2" charset="2"/>
              </a:rPr>
              <a:t> </a:t>
            </a:r>
            <a:r>
              <a:rPr lang="es-ES" sz="1400" dirty="0" err="1">
                <a:sym typeface="Wingdings" panose="05000000000000000000" pitchFamily="2" charset="2"/>
              </a:rPr>
              <a:t>modifiedApk.apk</a:t>
            </a:r>
            <a:r>
              <a:rPr lang="es-ES" sz="1400" dirty="0">
                <a:sym typeface="Wingdings" panose="05000000000000000000" pitchFamily="2" charset="2"/>
              </a:rPr>
              <a:t> </a:t>
            </a:r>
            <a:r>
              <a:rPr lang="es-ES" sz="1400" dirty="0" err="1">
                <a:sym typeface="Wingdings" panose="05000000000000000000" pitchFamily="2" charset="2"/>
              </a:rPr>
              <a:t>nameKeystore</a:t>
            </a:r>
            <a:endParaRPr lang="es-ES" sz="1400" dirty="0">
              <a:sym typeface="Wingdings" panose="05000000000000000000" pitchFamily="2" charset="2"/>
            </a:endParaRPr>
          </a:p>
          <a:p>
            <a:pPr marL="0" indent="0">
              <a:buNone/>
            </a:pPr>
            <a:endParaRPr lang="es-ES" dirty="0" smtClean="0">
              <a:sym typeface="Wingdings" panose="05000000000000000000" pitchFamily="2" charset="2"/>
            </a:endParaRPr>
          </a:p>
          <a:p>
            <a:endParaRPr lang="es-ES" dirty="0"/>
          </a:p>
        </p:txBody>
      </p:sp>
    </p:spTree>
    <p:extLst>
      <p:ext uri="{BB962C8B-B14F-4D97-AF65-F5344CB8AC3E}">
        <p14:creationId xmlns:p14="http://schemas.microsoft.com/office/powerpoint/2010/main" val="397436520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46111" y="452718"/>
            <a:ext cx="10978696" cy="1400530"/>
          </a:xfrm>
        </p:spPr>
        <p:txBody>
          <a:bodyPr>
            <a:normAutofit/>
          </a:bodyPr>
          <a:lstStyle/>
          <a:p>
            <a:pPr algn="ctr"/>
            <a:r>
              <a:rPr lang="es-ES" sz="3200" dirty="0" err="1"/>
              <a:t>Application</a:t>
            </a:r>
            <a:r>
              <a:rPr lang="es-ES" sz="3200" dirty="0"/>
              <a:t> </a:t>
            </a:r>
            <a:r>
              <a:rPr lang="es-ES" sz="3200" dirty="0" err="1"/>
              <a:t>patching</a:t>
            </a:r>
            <a:r>
              <a:rPr lang="es-ES" sz="3200" dirty="0"/>
              <a:t>: </a:t>
            </a:r>
            <a:r>
              <a:rPr lang="es-ES" sz="3200" dirty="0" err="1" smtClean="0"/>
              <a:t>Hidden</a:t>
            </a:r>
            <a:r>
              <a:rPr lang="es-ES" sz="3200" dirty="0" smtClean="0"/>
              <a:t> </a:t>
            </a:r>
            <a:r>
              <a:rPr lang="es-ES" sz="3200" dirty="0" err="1" smtClean="0"/>
              <a:t>funcionalities</a:t>
            </a:r>
            <a:r>
              <a:rPr lang="es-ES" dirty="0" smtClean="0"/>
              <a:t/>
            </a:r>
            <a:br>
              <a:rPr lang="es-ES" dirty="0" smtClean="0"/>
            </a:br>
            <a:endParaRPr lang="es-ES" dirty="0"/>
          </a:p>
        </p:txBody>
      </p:sp>
      <p:sp>
        <p:nvSpPr>
          <p:cNvPr id="3" name="Marcador de contenido 2"/>
          <p:cNvSpPr>
            <a:spLocks noGrp="1"/>
          </p:cNvSpPr>
          <p:nvPr>
            <p:ph idx="1"/>
          </p:nvPr>
        </p:nvSpPr>
        <p:spPr>
          <a:xfrm>
            <a:off x="858742" y="1701580"/>
            <a:ext cx="9191112" cy="4546820"/>
          </a:xfrm>
        </p:spPr>
        <p:txBody>
          <a:bodyPr>
            <a:normAutofit fontScale="25000" lnSpcReduction="20000"/>
          </a:bodyPr>
          <a:lstStyle/>
          <a:p>
            <a:r>
              <a:rPr lang="en-US" sz="5600" dirty="0"/>
              <a:t>It is important in a mobile audit to look for hidden or restricted functionality in the code</a:t>
            </a:r>
            <a:r>
              <a:rPr lang="en-US" sz="5600" dirty="0" smtClean="0"/>
              <a:t>.</a:t>
            </a:r>
            <a:endParaRPr lang="en-US" sz="5600" dirty="0"/>
          </a:p>
          <a:p>
            <a:r>
              <a:rPr lang="en-US" sz="5600" dirty="0"/>
              <a:t>If a hidden functionality is found and the application does not have integrity control measures, it is possible to decompile the app, modify the code and be able to access those functionalities</a:t>
            </a:r>
            <a:r>
              <a:rPr lang="en-US" sz="5600" dirty="0" smtClean="0"/>
              <a:t>.</a:t>
            </a:r>
          </a:p>
          <a:p>
            <a:pPr marL="0" indent="0">
              <a:buNone/>
            </a:pPr>
            <a:endParaRPr lang="en-US" sz="5600" dirty="0" smtClean="0"/>
          </a:p>
          <a:p>
            <a:pPr marL="0" indent="0">
              <a:buNone/>
            </a:pPr>
            <a:r>
              <a:rPr lang="en-US" sz="4800" dirty="0">
                <a:sym typeface="Wingdings" panose="05000000000000000000" pitchFamily="2" charset="2"/>
              </a:rPr>
              <a:t> </a:t>
            </a:r>
            <a:r>
              <a:rPr lang="en-US" sz="4800" b="1" dirty="0" smtClean="0">
                <a:sym typeface="Wingdings" panose="05000000000000000000" pitchFamily="2" charset="2"/>
              </a:rPr>
              <a:t>(decompile) </a:t>
            </a:r>
            <a:r>
              <a:rPr lang="en-US" sz="4800" dirty="0" err="1" smtClean="0">
                <a:sym typeface="Wingdings" panose="05000000000000000000" pitchFamily="2" charset="2"/>
              </a:rPr>
              <a:t>apktool</a:t>
            </a:r>
            <a:r>
              <a:rPr lang="en-US" sz="4800" dirty="0" smtClean="0">
                <a:sym typeface="Wingdings" panose="05000000000000000000" pitchFamily="2" charset="2"/>
              </a:rPr>
              <a:t> </a:t>
            </a:r>
            <a:r>
              <a:rPr lang="en-US" sz="4800" dirty="0">
                <a:sym typeface="Wingdings" panose="05000000000000000000" pitchFamily="2" charset="2"/>
              </a:rPr>
              <a:t>d </a:t>
            </a:r>
            <a:r>
              <a:rPr lang="en-US" sz="4800" dirty="0" smtClean="0">
                <a:sym typeface="Wingdings" panose="05000000000000000000" pitchFamily="2" charset="2"/>
              </a:rPr>
              <a:t>InsecureBankv2.apk</a:t>
            </a:r>
          </a:p>
          <a:p>
            <a:pPr marL="0" indent="0">
              <a:buNone/>
            </a:pPr>
            <a:r>
              <a:rPr lang="en-US" sz="4800" dirty="0" smtClean="0">
                <a:sym typeface="Wingdings" panose="05000000000000000000" pitchFamily="2" charset="2"/>
              </a:rPr>
              <a:t> modify app code</a:t>
            </a:r>
          </a:p>
          <a:p>
            <a:pPr marL="0" indent="0">
              <a:buNone/>
            </a:pPr>
            <a:r>
              <a:rPr lang="en-US" sz="4800" dirty="0">
                <a:sym typeface="Wingdings" panose="05000000000000000000" pitchFamily="2" charset="2"/>
              </a:rPr>
              <a:t> </a:t>
            </a:r>
            <a:r>
              <a:rPr lang="en-US" sz="4800" b="1" dirty="0" smtClean="0">
                <a:sym typeface="Wingdings" panose="05000000000000000000" pitchFamily="2" charset="2"/>
              </a:rPr>
              <a:t>(compile) </a:t>
            </a:r>
            <a:r>
              <a:rPr lang="en-US" sz="4800" dirty="0" err="1" smtClean="0">
                <a:sym typeface="Wingdings" panose="05000000000000000000" pitchFamily="2" charset="2"/>
              </a:rPr>
              <a:t>apktool</a:t>
            </a:r>
            <a:r>
              <a:rPr lang="en-US" sz="4800" dirty="0" smtClean="0">
                <a:sym typeface="Wingdings" panose="05000000000000000000" pitchFamily="2" charset="2"/>
              </a:rPr>
              <a:t> </a:t>
            </a:r>
            <a:r>
              <a:rPr lang="en-US" sz="4800" dirty="0">
                <a:sym typeface="Wingdings" panose="05000000000000000000" pitchFamily="2" charset="2"/>
              </a:rPr>
              <a:t>d InsecureBankv2.apk</a:t>
            </a:r>
            <a:endParaRPr lang="es-ES" sz="4800" dirty="0"/>
          </a:p>
          <a:p>
            <a:pPr marL="0" indent="0">
              <a:buNone/>
            </a:pPr>
            <a:r>
              <a:rPr lang="es-ES" sz="4800" dirty="0" smtClean="0">
                <a:sym typeface="Wingdings" panose="05000000000000000000" pitchFamily="2" charset="2"/>
              </a:rPr>
              <a:t></a:t>
            </a:r>
            <a:r>
              <a:rPr lang="es-ES" sz="4800" b="1" dirty="0" smtClean="0">
                <a:sym typeface="Wingdings" panose="05000000000000000000" pitchFamily="2" charset="2"/>
              </a:rPr>
              <a:t>(</a:t>
            </a:r>
            <a:r>
              <a:rPr lang="es-ES" sz="4800" b="1" dirty="0" err="1" smtClean="0">
                <a:sym typeface="Wingdings" panose="05000000000000000000" pitchFamily="2" charset="2"/>
              </a:rPr>
              <a:t>create</a:t>
            </a:r>
            <a:r>
              <a:rPr lang="es-ES" sz="4800" b="1" dirty="0" smtClean="0">
                <a:sym typeface="Wingdings" panose="05000000000000000000" pitchFamily="2" charset="2"/>
              </a:rPr>
              <a:t> </a:t>
            </a:r>
            <a:r>
              <a:rPr lang="es-ES" sz="4800" b="1" dirty="0" err="1" smtClean="0">
                <a:sym typeface="Wingdings" panose="05000000000000000000" pitchFamily="2" charset="2"/>
              </a:rPr>
              <a:t>keystore</a:t>
            </a:r>
            <a:r>
              <a:rPr lang="es-ES" sz="4800" b="1" dirty="0" smtClean="0">
                <a:sym typeface="Wingdings" panose="05000000000000000000" pitchFamily="2" charset="2"/>
              </a:rPr>
              <a:t>) </a:t>
            </a:r>
            <a:r>
              <a:rPr lang="es-ES" sz="4800" dirty="0" err="1">
                <a:sym typeface="Wingdings" panose="05000000000000000000" pitchFamily="2" charset="2"/>
              </a:rPr>
              <a:t>keytool</a:t>
            </a:r>
            <a:r>
              <a:rPr lang="es-ES" sz="4800" dirty="0">
                <a:sym typeface="Wingdings" panose="05000000000000000000" pitchFamily="2" charset="2"/>
              </a:rPr>
              <a:t> -</a:t>
            </a:r>
            <a:r>
              <a:rPr lang="es-ES" sz="4800" dirty="0" err="1">
                <a:sym typeface="Wingdings" panose="05000000000000000000" pitchFamily="2" charset="2"/>
              </a:rPr>
              <a:t>genkey</a:t>
            </a:r>
            <a:r>
              <a:rPr lang="es-ES" sz="4800" dirty="0">
                <a:sym typeface="Wingdings" panose="05000000000000000000" pitchFamily="2" charset="2"/>
              </a:rPr>
              <a:t> -v -</a:t>
            </a:r>
            <a:r>
              <a:rPr lang="es-ES" sz="4800" dirty="0" err="1">
                <a:sym typeface="Wingdings" panose="05000000000000000000" pitchFamily="2" charset="2"/>
              </a:rPr>
              <a:t>keystore</a:t>
            </a:r>
            <a:r>
              <a:rPr lang="es-ES" sz="4800" dirty="0">
                <a:sym typeface="Wingdings" panose="05000000000000000000" pitchFamily="2" charset="2"/>
              </a:rPr>
              <a:t> </a:t>
            </a:r>
            <a:r>
              <a:rPr lang="es-ES" sz="4800" dirty="0" err="1">
                <a:sym typeface="Wingdings" panose="05000000000000000000" pitchFamily="2" charset="2"/>
              </a:rPr>
              <a:t>ctf.keystore</a:t>
            </a:r>
            <a:r>
              <a:rPr lang="es-ES" sz="4800" dirty="0">
                <a:sym typeface="Wingdings" panose="05000000000000000000" pitchFamily="2" charset="2"/>
              </a:rPr>
              <a:t> </a:t>
            </a:r>
            <a:endParaRPr lang="es-ES" sz="4800" dirty="0" smtClean="0">
              <a:sym typeface="Wingdings" panose="05000000000000000000" pitchFamily="2" charset="2"/>
            </a:endParaRPr>
          </a:p>
          <a:p>
            <a:pPr marL="0" indent="0">
              <a:buNone/>
            </a:pPr>
            <a:r>
              <a:rPr lang="es-ES" sz="4800" dirty="0" smtClean="0">
                <a:sym typeface="Wingdings" panose="05000000000000000000" pitchFamily="2" charset="2"/>
              </a:rPr>
              <a:t>-</a:t>
            </a:r>
            <a:r>
              <a:rPr lang="es-ES" sz="4800" dirty="0">
                <a:sym typeface="Wingdings" panose="05000000000000000000" pitchFamily="2" charset="2"/>
              </a:rPr>
              <a:t>alias </a:t>
            </a:r>
            <a:r>
              <a:rPr lang="es-ES" sz="4800" dirty="0" err="1">
                <a:sym typeface="Wingdings" panose="05000000000000000000" pitchFamily="2" charset="2"/>
              </a:rPr>
              <a:t>ctfKeystore</a:t>
            </a:r>
            <a:r>
              <a:rPr lang="es-ES" sz="4800" dirty="0">
                <a:sym typeface="Wingdings" panose="05000000000000000000" pitchFamily="2" charset="2"/>
              </a:rPr>
              <a:t> -</a:t>
            </a:r>
            <a:r>
              <a:rPr lang="es-ES" sz="4800" dirty="0" err="1">
                <a:sym typeface="Wingdings" panose="05000000000000000000" pitchFamily="2" charset="2"/>
              </a:rPr>
              <a:t>keyalg</a:t>
            </a:r>
            <a:r>
              <a:rPr lang="es-ES" sz="4800" dirty="0">
                <a:sym typeface="Wingdings" panose="05000000000000000000" pitchFamily="2" charset="2"/>
              </a:rPr>
              <a:t> RSA -</a:t>
            </a:r>
            <a:r>
              <a:rPr lang="es-ES" sz="4800" dirty="0" err="1">
                <a:sym typeface="Wingdings" panose="05000000000000000000" pitchFamily="2" charset="2"/>
              </a:rPr>
              <a:t>keysize</a:t>
            </a:r>
            <a:r>
              <a:rPr lang="es-ES" sz="4800" dirty="0">
                <a:sym typeface="Wingdings" panose="05000000000000000000" pitchFamily="2" charset="2"/>
              </a:rPr>
              <a:t> 2048 -</a:t>
            </a:r>
            <a:r>
              <a:rPr lang="es-ES" sz="4800" dirty="0" err="1">
                <a:sym typeface="Wingdings" panose="05000000000000000000" pitchFamily="2" charset="2"/>
              </a:rPr>
              <a:t>validity</a:t>
            </a:r>
            <a:r>
              <a:rPr lang="es-ES" sz="4800" dirty="0">
                <a:sym typeface="Wingdings" panose="05000000000000000000" pitchFamily="2" charset="2"/>
              </a:rPr>
              <a:t> </a:t>
            </a:r>
            <a:r>
              <a:rPr lang="es-ES" sz="4800" dirty="0" smtClean="0">
                <a:sym typeface="Wingdings" panose="05000000000000000000" pitchFamily="2" charset="2"/>
              </a:rPr>
              <a:t>10000</a:t>
            </a:r>
          </a:p>
          <a:p>
            <a:pPr marL="0" indent="0">
              <a:buNone/>
            </a:pPr>
            <a:r>
              <a:rPr lang="es-ES" sz="4800" dirty="0">
                <a:sym typeface="Wingdings" panose="05000000000000000000" pitchFamily="2" charset="2"/>
              </a:rPr>
              <a:t> </a:t>
            </a:r>
            <a:r>
              <a:rPr lang="es-ES" sz="4800" b="1" dirty="0" smtClean="0">
                <a:sym typeface="Wingdings" panose="05000000000000000000" pitchFamily="2" charset="2"/>
              </a:rPr>
              <a:t>(</a:t>
            </a:r>
            <a:r>
              <a:rPr lang="es-ES" sz="4800" b="1" dirty="0" err="1" smtClean="0">
                <a:sym typeface="Wingdings" panose="05000000000000000000" pitchFamily="2" charset="2"/>
              </a:rPr>
              <a:t>sign</a:t>
            </a:r>
            <a:r>
              <a:rPr lang="es-ES" sz="4800" b="1" dirty="0" smtClean="0">
                <a:sym typeface="Wingdings" panose="05000000000000000000" pitchFamily="2" charset="2"/>
              </a:rPr>
              <a:t> </a:t>
            </a:r>
            <a:r>
              <a:rPr lang="es-ES" sz="4800" b="1" dirty="0" err="1" smtClean="0">
                <a:sym typeface="Wingdings" panose="05000000000000000000" pitchFamily="2" charset="2"/>
              </a:rPr>
              <a:t>the</a:t>
            </a:r>
            <a:r>
              <a:rPr lang="es-ES" sz="4800" b="1" dirty="0" smtClean="0">
                <a:sym typeface="Wingdings" panose="05000000000000000000" pitchFamily="2" charset="2"/>
              </a:rPr>
              <a:t> APK) </a:t>
            </a:r>
            <a:r>
              <a:rPr lang="es-ES" sz="4800" dirty="0" err="1" smtClean="0">
                <a:sym typeface="Wingdings" panose="05000000000000000000" pitchFamily="2" charset="2"/>
              </a:rPr>
              <a:t>jarsigner</a:t>
            </a:r>
            <a:r>
              <a:rPr lang="es-ES" sz="4800" dirty="0" smtClean="0">
                <a:sym typeface="Wingdings" panose="05000000000000000000" pitchFamily="2" charset="2"/>
              </a:rPr>
              <a:t> </a:t>
            </a:r>
            <a:r>
              <a:rPr lang="es-ES" sz="4800" dirty="0">
                <a:sym typeface="Wingdings" panose="05000000000000000000" pitchFamily="2" charset="2"/>
              </a:rPr>
              <a:t>-</a:t>
            </a:r>
            <a:r>
              <a:rPr lang="es-ES" sz="4800" dirty="0" err="1">
                <a:sym typeface="Wingdings" panose="05000000000000000000" pitchFamily="2" charset="2"/>
              </a:rPr>
              <a:t>verbose</a:t>
            </a:r>
            <a:r>
              <a:rPr lang="es-ES" sz="4800" dirty="0">
                <a:sym typeface="Wingdings" panose="05000000000000000000" pitchFamily="2" charset="2"/>
              </a:rPr>
              <a:t> -</a:t>
            </a:r>
            <a:r>
              <a:rPr lang="es-ES" sz="4800" dirty="0" err="1">
                <a:sym typeface="Wingdings" panose="05000000000000000000" pitchFamily="2" charset="2"/>
              </a:rPr>
              <a:t>sigalg</a:t>
            </a:r>
            <a:r>
              <a:rPr lang="es-ES" sz="4800" dirty="0">
                <a:sym typeface="Wingdings" panose="05000000000000000000" pitchFamily="2" charset="2"/>
              </a:rPr>
              <a:t> SHA1withRSA -</a:t>
            </a:r>
            <a:r>
              <a:rPr lang="es-ES" sz="4800" dirty="0" err="1">
                <a:sym typeface="Wingdings" panose="05000000000000000000" pitchFamily="2" charset="2"/>
              </a:rPr>
              <a:t>digestalg</a:t>
            </a:r>
            <a:r>
              <a:rPr lang="es-ES" sz="4800" dirty="0">
                <a:sym typeface="Wingdings" panose="05000000000000000000" pitchFamily="2" charset="2"/>
              </a:rPr>
              <a:t> </a:t>
            </a:r>
            <a:r>
              <a:rPr lang="es-ES" sz="4800" dirty="0" smtClean="0">
                <a:sym typeface="Wingdings" panose="05000000000000000000" pitchFamily="2" charset="2"/>
              </a:rPr>
              <a:t>SHA </a:t>
            </a:r>
          </a:p>
          <a:p>
            <a:pPr marL="0" indent="0">
              <a:buNone/>
            </a:pPr>
            <a:r>
              <a:rPr lang="es-ES" sz="4800" dirty="0" smtClean="0">
                <a:sym typeface="Wingdings" panose="05000000000000000000" pitchFamily="2" charset="2"/>
              </a:rPr>
              <a:t> -</a:t>
            </a:r>
            <a:r>
              <a:rPr lang="es-ES" sz="4800" dirty="0" err="1">
                <a:sym typeface="Wingdings" panose="05000000000000000000" pitchFamily="2" charset="2"/>
              </a:rPr>
              <a:t>keystore</a:t>
            </a:r>
            <a:r>
              <a:rPr lang="es-ES" sz="4800" dirty="0">
                <a:sym typeface="Wingdings" panose="05000000000000000000" pitchFamily="2" charset="2"/>
              </a:rPr>
              <a:t> </a:t>
            </a:r>
            <a:r>
              <a:rPr lang="es-ES" sz="4800" dirty="0" err="1">
                <a:sym typeface="Wingdings" panose="05000000000000000000" pitchFamily="2" charset="2"/>
              </a:rPr>
              <a:t>ctf.keystore</a:t>
            </a:r>
            <a:r>
              <a:rPr lang="es-ES" sz="4800" dirty="0">
                <a:sym typeface="Wingdings" panose="05000000000000000000" pitchFamily="2" charset="2"/>
              </a:rPr>
              <a:t> InsecureBankv2/</a:t>
            </a:r>
            <a:r>
              <a:rPr lang="es-ES" sz="4800" dirty="0" err="1">
                <a:sym typeface="Wingdings" panose="05000000000000000000" pitchFamily="2" charset="2"/>
              </a:rPr>
              <a:t>dist</a:t>
            </a:r>
            <a:r>
              <a:rPr lang="es-ES" sz="4800" dirty="0">
                <a:sym typeface="Wingdings" panose="05000000000000000000" pitchFamily="2" charset="2"/>
              </a:rPr>
              <a:t>/InsecureBankv2.apk </a:t>
            </a:r>
            <a:r>
              <a:rPr lang="es-ES" sz="4800" dirty="0" err="1" smtClean="0">
                <a:sym typeface="Wingdings" panose="05000000000000000000" pitchFamily="2" charset="2"/>
              </a:rPr>
              <a:t>ctfKeystore</a:t>
            </a:r>
            <a:endParaRPr lang="es-ES" sz="4800" dirty="0" smtClean="0">
              <a:sym typeface="Wingdings" panose="05000000000000000000" pitchFamily="2" charset="2"/>
            </a:endParaRPr>
          </a:p>
          <a:p>
            <a:pPr marL="0" indent="0">
              <a:buNone/>
            </a:pPr>
            <a:r>
              <a:rPr lang="es-ES" sz="4800" dirty="0" smtClean="0">
                <a:sym typeface="Wingdings" panose="05000000000000000000" pitchFamily="2" charset="2"/>
              </a:rPr>
              <a:t> </a:t>
            </a:r>
            <a:r>
              <a:rPr lang="es-ES" sz="4800" b="1" dirty="0" smtClean="0">
                <a:sym typeface="Wingdings" panose="05000000000000000000" pitchFamily="2" charset="2"/>
              </a:rPr>
              <a:t>(</a:t>
            </a:r>
            <a:r>
              <a:rPr lang="es-ES" sz="4800" b="1" dirty="0" err="1" smtClean="0">
                <a:sym typeface="Wingdings" panose="05000000000000000000" pitchFamily="2" charset="2"/>
              </a:rPr>
              <a:t>install</a:t>
            </a:r>
            <a:r>
              <a:rPr lang="es-ES" sz="4800" b="1" dirty="0" smtClean="0">
                <a:sym typeface="Wingdings" panose="05000000000000000000" pitchFamily="2" charset="2"/>
              </a:rPr>
              <a:t> </a:t>
            </a:r>
            <a:r>
              <a:rPr lang="es-ES" sz="4800" b="1" dirty="0" err="1" smtClean="0">
                <a:sym typeface="Wingdings" panose="05000000000000000000" pitchFamily="2" charset="2"/>
              </a:rPr>
              <a:t>the</a:t>
            </a:r>
            <a:r>
              <a:rPr lang="es-ES" sz="4800" b="1" dirty="0" smtClean="0">
                <a:sym typeface="Wingdings" panose="05000000000000000000" pitchFamily="2" charset="2"/>
              </a:rPr>
              <a:t> </a:t>
            </a:r>
            <a:r>
              <a:rPr lang="es-ES" sz="4800" b="1" dirty="0" err="1" smtClean="0">
                <a:sym typeface="Wingdings" panose="05000000000000000000" pitchFamily="2" charset="2"/>
              </a:rPr>
              <a:t>apk</a:t>
            </a:r>
            <a:r>
              <a:rPr lang="es-ES" sz="4800" b="1" dirty="0" smtClean="0">
                <a:sym typeface="Wingdings" panose="05000000000000000000" pitchFamily="2" charset="2"/>
              </a:rPr>
              <a:t>) </a:t>
            </a:r>
            <a:r>
              <a:rPr lang="es-ES" sz="4800" dirty="0" err="1" smtClean="0"/>
              <a:t>adb</a:t>
            </a:r>
            <a:r>
              <a:rPr lang="es-ES" sz="4800" dirty="0" smtClean="0"/>
              <a:t> </a:t>
            </a:r>
            <a:r>
              <a:rPr lang="es-ES" sz="4800" dirty="0" err="1"/>
              <a:t>install</a:t>
            </a:r>
            <a:r>
              <a:rPr lang="es-ES" sz="4800" dirty="0"/>
              <a:t> InsecureBankv2-aligned.apk</a:t>
            </a:r>
          </a:p>
          <a:p>
            <a:pPr marL="0" indent="0">
              <a:buNone/>
            </a:pPr>
            <a:endParaRPr lang="es-ES" dirty="0"/>
          </a:p>
          <a:p>
            <a:pPr marL="0" indent="0">
              <a:buNone/>
            </a:pPr>
            <a:endParaRPr lang="en-US" dirty="0" smtClean="0"/>
          </a:p>
          <a:p>
            <a:pPr marL="0" indent="0">
              <a:buNone/>
            </a:pPr>
            <a:endParaRPr lang="en-US" dirty="0" smtClean="0"/>
          </a:p>
          <a:p>
            <a:pPr marL="0" indent="0">
              <a:buNone/>
            </a:pPr>
            <a:endParaRPr lang="en-US" dirty="0"/>
          </a:p>
          <a:p>
            <a:pPr marL="0" indent="0">
              <a:buNone/>
            </a:pPr>
            <a:endParaRPr lang="en-US" dirty="0" smtClean="0"/>
          </a:p>
          <a:p>
            <a:pPr marL="0" indent="0">
              <a:buNone/>
            </a:pPr>
            <a:r>
              <a:rPr lang="en-US" sz="1400" dirty="0" smtClean="0"/>
              <a:t>	</a:t>
            </a:r>
          </a:p>
          <a:p>
            <a:pPr marL="0" indent="0">
              <a:buNone/>
            </a:pPr>
            <a:endParaRPr lang="en-US" sz="1400" b="1" dirty="0"/>
          </a:p>
          <a:p>
            <a:pPr marL="0" indent="0">
              <a:buNone/>
            </a:pPr>
            <a:endParaRPr lang="en-US" sz="1400" b="1" dirty="0" smtClean="0"/>
          </a:p>
        </p:txBody>
      </p:sp>
      <p:pic>
        <p:nvPicPr>
          <p:cNvPr id="4" name="Imagen 3"/>
          <p:cNvPicPr>
            <a:picLocks noChangeAspect="1"/>
          </p:cNvPicPr>
          <p:nvPr/>
        </p:nvPicPr>
        <p:blipFill>
          <a:blip r:embed="rId2"/>
          <a:stretch>
            <a:fillRect/>
          </a:stretch>
        </p:blipFill>
        <p:spPr>
          <a:xfrm>
            <a:off x="6555377" y="2698712"/>
            <a:ext cx="4923773" cy="3222117"/>
          </a:xfrm>
          <a:prstGeom prst="rect">
            <a:avLst/>
          </a:prstGeom>
          <a:ln>
            <a:solidFill>
              <a:schemeClr val="tx1"/>
            </a:solidFill>
          </a:ln>
        </p:spPr>
      </p:pic>
    </p:spTree>
    <p:extLst>
      <p:ext uri="{BB962C8B-B14F-4D97-AF65-F5344CB8AC3E}">
        <p14:creationId xmlns:p14="http://schemas.microsoft.com/office/powerpoint/2010/main" val="404766570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46111" y="452718"/>
            <a:ext cx="10978696" cy="1400530"/>
          </a:xfrm>
        </p:spPr>
        <p:txBody>
          <a:bodyPr>
            <a:normAutofit/>
          </a:bodyPr>
          <a:lstStyle/>
          <a:p>
            <a:pPr algn="ctr"/>
            <a:r>
              <a:rPr lang="es-ES" sz="3200" dirty="0" smtClean="0"/>
              <a:t>Manifest.xml</a:t>
            </a:r>
            <a:r>
              <a:rPr lang="es-ES" dirty="0" smtClean="0"/>
              <a:t/>
            </a:r>
            <a:br>
              <a:rPr lang="es-ES" dirty="0" smtClean="0"/>
            </a:br>
            <a:endParaRPr lang="es-ES" dirty="0"/>
          </a:p>
        </p:txBody>
      </p:sp>
      <p:sp>
        <p:nvSpPr>
          <p:cNvPr id="3" name="Marcador de contenido 2"/>
          <p:cNvSpPr>
            <a:spLocks noGrp="1"/>
          </p:cNvSpPr>
          <p:nvPr>
            <p:ph idx="1"/>
          </p:nvPr>
        </p:nvSpPr>
        <p:spPr>
          <a:xfrm>
            <a:off x="793212" y="1639450"/>
            <a:ext cx="8946541" cy="4195481"/>
          </a:xfrm>
        </p:spPr>
        <p:txBody>
          <a:bodyPr>
            <a:normAutofit/>
          </a:bodyPr>
          <a:lstStyle/>
          <a:p>
            <a:endParaRPr lang="es-ES" b="1" dirty="0"/>
          </a:p>
          <a:p>
            <a:pPr>
              <a:buFont typeface="Wingdings" panose="05000000000000000000" pitchFamily="2" charset="2"/>
              <a:buChar char="à"/>
            </a:pPr>
            <a:r>
              <a:rPr lang="es-ES" sz="1400" dirty="0" err="1">
                <a:sym typeface="Wingdings" panose="05000000000000000000" pitchFamily="2" charset="2"/>
              </a:rPr>
              <a:t>Is</a:t>
            </a:r>
            <a:r>
              <a:rPr lang="es-ES" sz="1400" dirty="0">
                <a:sym typeface="Wingdings" panose="05000000000000000000" pitchFamily="2" charset="2"/>
              </a:rPr>
              <a:t> </a:t>
            </a:r>
            <a:r>
              <a:rPr lang="es-ES" sz="1400" dirty="0" err="1">
                <a:sym typeface="Wingdings" panose="05000000000000000000" pitchFamily="2" charset="2"/>
              </a:rPr>
              <a:t>the</a:t>
            </a:r>
            <a:r>
              <a:rPr lang="es-ES" sz="1400" dirty="0">
                <a:sym typeface="Wingdings" panose="05000000000000000000" pitchFamily="2" charset="2"/>
              </a:rPr>
              <a:t> </a:t>
            </a:r>
            <a:r>
              <a:rPr lang="es-ES" sz="1400" dirty="0" err="1">
                <a:sym typeface="Wingdings" panose="05000000000000000000" pitchFamily="2" charset="2"/>
              </a:rPr>
              <a:t>application</a:t>
            </a:r>
            <a:r>
              <a:rPr lang="es-ES" sz="1400" dirty="0">
                <a:sym typeface="Wingdings" panose="05000000000000000000" pitchFamily="2" charset="2"/>
              </a:rPr>
              <a:t> </a:t>
            </a:r>
            <a:r>
              <a:rPr lang="es-ES" sz="1400" dirty="0" err="1">
                <a:sym typeface="Wingdings" panose="05000000000000000000" pitchFamily="2" charset="2"/>
              </a:rPr>
              <a:t>debuggeable</a:t>
            </a:r>
            <a:r>
              <a:rPr lang="es-ES" sz="1400" dirty="0">
                <a:sym typeface="Wingdings" panose="05000000000000000000" pitchFamily="2" charset="2"/>
              </a:rPr>
              <a:t>?</a:t>
            </a:r>
          </a:p>
          <a:p>
            <a:pPr>
              <a:buFont typeface="Wingdings" panose="05000000000000000000" pitchFamily="2" charset="2"/>
              <a:buChar char="à"/>
            </a:pPr>
            <a:r>
              <a:rPr lang="es-ES" sz="1400" dirty="0" err="1">
                <a:sym typeface="Wingdings" panose="05000000000000000000" pitchFamily="2" charset="2"/>
              </a:rPr>
              <a:t>Backup</a:t>
            </a:r>
            <a:r>
              <a:rPr lang="es-ES" sz="1400" dirty="0">
                <a:sym typeface="Wingdings" panose="05000000000000000000" pitchFamily="2" charset="2"/>
              </a:rPr>
              <a:t>?</a:t>
            </a:r>
          </a:p>
          <a:p>
            <a:pPr>
              <a:buFont typeface="Wingdings" panose="05000000000000000000" pitchFamily="2" charset="2"/>
              <a:buChar char="à"/>
            </a:pPr>
            <a:r>
              <a:rPr lang="es-ES" sz="1400" dirty="0" err="1">
                <a:sym typeface="Wingdings" panose="05000000000000000000" pitchFamily="2" charset="2"/>
              </a:rPr>
              <a:t>NetworkSecurity</a:t>
            </a:r>
            <a:endParaRPr lang="es-ES" sz="1400" dirty="0">
              <a:sym typeface="Wingdings" panose="05000000000000000000" pitchFamily="2" charset="2"/>
            </a:endParaRPr>
          </a:p>
          <a:p>
            <a:pPr>
              <a:buFont typeface="Wingdings" panose="05000000000000000000" pitchFamily="2" charset="2"/>
              <a:buChar char="à"/>
            </a:pPr>
            <a:r>
              <a:rPr lang="es-ES" sz="1400" dirty="0" err="1">
                <a:sym typeface="Wingdings" panose="05000000000000000000" pitchFamily="2" charset="2"/>
              </a:rPr>
              <a:t>Broadcast</a:t>
            </a:r>
            <a:r>
              <a:rPr lang="es-ES" sz="1400" dirty="0">
                <a:sym typeface="Wingdings" panose="05000000000000000000" pitchFamily="2" charset="2"/>
              </a:rPr>
              <a:t> Receivers</a:t>
            </a:r>
          </a:p>
          <a:p>
            <a:pPr>
              <a:buFont typeface="Wingdings" panose="05000000000000000000" pitchFamily="2" charset="2"/>
              <a:buChar char="à"/>
            </a:pPr>
            <a:r>
              <a:rPr lang="es-ES" sz="1400" dirty="0">
                <a:sym typeface="Wingdings" panose="05000000000000000000" pitchFamily="2" charset="2"/>
              </a:rPr>
              <a:t>Content </a:t>
            </a:r>
            <a:r>
              <a:rPr lang="es-ES" sz="1400" dirty="0" err="1">
                <a:sym typeface="Wingdings" panose="05000000000000000000" pitchFamily="2" charset="2"/>
              </a:rPr>
              <a:t>Providers</a:t>
            </a:r>
            <a:endParaRPr lang="es-ES" sz="1400" dirty="0">
              <a:sym typeface="Wingdings" panose="05000000000000000000" pitchFamily="2" charset="2"/>
            </a:endParaRPr>
          </a:p>
          <a:p>
            <a:pPr>
              <a:buFont typeface="Wingdings" panose="05000000000000000000" pitchFamily="2" charset="2"/>
              <a:buChar char="à"/>
            </a:pPr>
            <a:r>
              <a:rPr lang="es-ES" sz="1400" dirty="0" err="1">
                <a:sym typeface="Wingdings" panose="05000000000000000000" pitchFamily="2" charset="2"/>
              </a:rPr>
              <a:t>Exported</a:t>
            </a:r>
            <a:r>
              <a:rPr lang="es-ES" sz="1400" dirty="0">
                <a:sym typeface="Wingdings" panose="05000000000000000000" pitchFamily="2" charset="2"/>
              </a:rPr>
              <a:t> </a:t>
            </a:r>
            <a:r>
              <a:rPr lang="es-ES" sz="1400" dirty="0" err="1">
                <a:sym typeface="Wingdings" panose="05000000000000000000" pitchFamily="2" charset="2"/>
              </a:rPr>
              <a:t>Services</a:t>
            </a:r>
            <a:endParaRPr lang="es-ES" sz="1400" dirty="0">
              <a:sym typeface="Wingdings" panose="05000000000000000000" pitchFamily="2" charset="2"/>
            </a:endParaRPr>
          </a:p>
          <a:p>
            <a:pPr>
              <a:buFont typeface="Wingdings" panose="05000000000000000000" pitchFamily="2" charset="2"/>
              <a:buChar char="à"/>
            </a:pPr>
            <a:r>
              <a:rPr lang="es-ES" sz="1400" dirty="0">
                <a:sym typeface="Wingdings" panose="05000000000000000000" pitchFamily="2" charset="2"/>
              </a:rPr>
              <a:t>URL </a:t>
            </a:r>
            <a:r>
              <a:rPr lang="es-ES" sz="1400" dirty="0" err="1">
                <a:sym typeface="Wingdings" panose="05000000000000000000" pitchFamily="2" charset="2"/>
              </a:rPr>
              <a:t>scheme</a:t>
            </a:r>
            <a:endParaRPr lang="es-ES" sz="1400" dirty="0">
              <a:sym typeface="Wingdings" panose="05000000000000000000" pitchFamily="2" charset="2"/>
            </a:endParaRPr>
          </a:p>
          <a:p>
            <a:pPr>
              <a:buFont typeface="Wingdings" panose="05000000000000000000" pitchFamily="2" charset="2"/>
              <a:buChar char="à"/>
            </a:pPr>
            <a:r>
              <a:rPr lang="es-ES" sz="1400" dirty="0" err="1" smtClean="0"/>
              <a:t>minSdkVersion</a:t>
            </a:r>
            <a:r>
              <a:rPr lang="es-ES" sz="1400" dirty="0"/>
              <a:t>, </a:t>
            </a:r>
            <a:r>
              <a:rPr lang="es-ES" sz="1400" dirty="0" err="1"/>
              <a:t>targetSDKVersion</a:t>
            </a:r>
            <a:r>
              <a:rPr lang="es-ES" sz="1400" dirty="0"/>
              <a:t>, </a:t>
            </a:r>
            <a:r>
              <a:rPr lang="es-ES" sz="1400" dirty="0" err="1"/>
              <a:t>maxSdkVersion</a:t>
            </a:r>
            <a:endParaRPr lang="es-ES" sz="1400" dirty="0"/>
          </a:p>
          <a:p>
            <a:pPr>
              <a:buFont typeface="Wingdings" panose="05000000000000000000" pitchFamily="2" charset="2"/>
              <a:buChar char="à"/>
            </a:pPr>
            <a:r>
              <a:rPr lang="es-ES" sz="1400" dirty="0" err="1"/>
              <a:t>resources.arsc</a:t>
            </a:r>
            <a:r>
              <a:rPr lang="es-ES" sz="1400" dirty="0"/>
              <a:t>/strings.xml</a:t>
            </a:r>
          </a:p>
        </p:txBody>
      </p:sp>
    </p:spTree>
    <p:extLst>
      <p:ext uri="{BB962C8B-B14F-4D97-AF65-F5344CB8AC3E}">
        <p14:creationId xmlns:p14="http://schemas.microsoft.com/office/powerpoint/2010/main" val="390154289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46111" y="452718"/>
            <a:ext cx="10978696" cy="1400530"/>
          </a:xfrm>
        </p:spPr>
        <p:txBody>
          <a:bodyPr>
            <a:normAutofit fontScale="90000"/>
          </a:bodyPr>
          <a:lstStyle/>
          <a:p>
            <a:pPr algn="ctr"/>
            <a:r>
              <a:rPr lang="es-ES" sz="3600" dirty="0" smtClean="0"/>
              <a:t>Manifest.xml: </a:t>
            </a:r>
            <a:r>
              <a:rPr lang="en-US" sz="3600" dirty="0" smtClean="0"/>
              <a:t>Permissions analysis</a:t>
            </a:r>
            <a:r>
              <a:rPr lang="en-US" sz="4400" dirty="0"/>
              <a:t/>
            </a:r>
            <a:br>
              <a:rPr lang="en-US" sz="4400" dirty="0"/>
            </a:br>
            <a:r>
              <a:rPr lang="en-US" sz="4400" dirty="0"/>
              <a:t/>
            </a:r>
            <a:br>
              <a:rPr lang="en-US" sz="4400" dirty="0"/>
            </a:br>
            <a:r>
              <a:rPr lang="es-ES" dirty="0" smtClean="0"/>
              <a:t/>
            </a:r>
            <a:br>
              <a:rPr lang="es-ES" dirty="0" smtClean="0"/>
            </a:br>
            <a:endParaRPr lang="es-ES" dirty="0"/>
          </a:p>
        </p:txBody>
      </p:sp>
      <p:sp>
        <p:nvSpPr>
          <p:cNvPr id="3" name="Marcador de contenido 2"/>
          <p:cNvSpPr>
            <a:spLocks noGrp="1"/>
          </p:cNvSpPr>
          <p:nvPr>
            <p:ph idx="1"/>
          </p:nvPr>
        </p:nvSpPr>
        <p:spPr>
          <a:xfrm>
            <a:off x="793212" y="1639450"/>
            <a:ext cx="8946541" cy="4195481"/>
          </a:xfrm>
        </p:spPr>
        <p:txBody>
          <a:bodyPr>
            <a:normAutofit/>
          </a:bodyPr>
          <a:lstStyle/>
          <a:p>
            <a:r>
              <a:rPr lang="es-ES" sz="1400" u="sng" dirty="0" err="1" smtClean="0">
                <a:solidFill>
                  <a:srgbClr val="FFFF00"/>
                </a:solidFill>
              </a:rPr>
              <a:t>Debug</a:t>
            </a:r>
            <a:r>
              <a:rPr lang="es-ES" sz="1400" u="sng" dirty="0" smtClean="0">
                <a:solidFill>
                  <a:srgbClr val="FFFF00"/>
                </a:solidFill>
              </a:rPr>
              <a:t> </a:t>
            </a:r>
            <a:r>
              <a:rPr lang="es-ES" sz="1400" u="sng" dirty="0" err="1" smtClean="0">
                <a:solidFill>
                  <a:srgbClr val="FFFF00"/>
                </a:solidFill>
              </a:rPr>
              <a:t>Mode</a:t>
            </a:r>
            <a:r>
              <a:rPr lang="es-ES" sz="1400" u="sng" dirty="0" smtClean="0">
                <a:solidFill>
                  <a:srgbClr val="FFFF00"/>
                </a:solidFill>
              </a:rPr>
              <a:t> </a:t>
            </a:r>
            <a:r>
              <a:rPr lang="es-ES" sz="1400" u="sng" dirty="0" err="1" smtClean="0">
                <a:solidFill>
                  <a:srgbClr val="FFFF00"/>
                </a:solidFill>
              </a:rPr>
              <a:t>Enabled</a:t>
            </a:r>
            <a:r>
              <a:rPr lang="es-ES" sz="1400" u="sng" dirty="0" smtClean="0">
                <a:solidFill>
                  <a:srgbClr val="FFFF00"/>
                </a:solidFill>
              </a:rPr>
              <a:t>: </a:t>
            </a:r>
            <a:r>
              <a:rPr lang="es-ES" sz="1400" dirty="0" err="1" smtClean="0"/>
              <a:t>If</a:t>
            </a:r>
            <a:r>
              <a:rPr lang="es-ES" sz="1400" dirty="0" smtClean="0"/>
              <a:t> </a:t>
            </a:r>
            <a:r>
              <a:rPr lang="es-ES" sz="1400" dirty="0" err="1" smtClean="0"/>
              <a:t>an</a:t>
            </a:r>
            <a:r>
              <a:rPr lang="es-ES" sz="1400" dirty="0" smtClean="0"/>
              <a:t> </a:t>
            </a:r>
            <a:r>
              <a:rPr lang="es-ES" sz="1400" dirty="0" err="1" smtClean="0"/>
              <a:t>application</a:t>
            </a:r>
            <a:r>
              <a:rPr lang="es-ES" sz="1400" dirty="0" smtClean="0"/>
              <a:t> </a:t>
            </a:r>
            <a:r>
              <a:rPr lang="es-ES" sz="1400" dirty="0" err="1" smtClean="0"/>
              <a:t>is</a:t>
            </a:r>
            <a:r>
              <a:rPr lang="es-ES" sz="1400" dirty="0" smtClean="0"/>
              <a:t> </a:t>
            </a:r>
            <a:r>
              <a:rPr lang="es-ES" sz="1400" dirty="0" err="1" smtClean="0"/>
              <a:t>marked</a:t>
            </a:r>
            <a:r>
              <a:rPr lang="es-ES" sz="1400" dirty="0" smtClean="0"/>
              <a:t> as </a:t>
            </a:r>
            <a:r>
              <a:rPr lang="es-ES" sz="1400" dirty="0" err="1" smtClean="0"/>
              <a:t>debuggable</a:t>
            </a:r>
            <a:r>
              <a:rPr lang="es-ES" sz="1400" dirty="0" smtClean="0"/>
              <a:t> </a:t>
            </a:r>
            <a:r>
              <a:rPr lang="es-ES" sz="1400" dirty="0" err="1" smtClean="0"/>
              <a:t>then</a:t>
            </a:r>
            <a:r>
              <a:rPr lang="es-ES" sz="1400" dirty="0" smtClean="0"/>
              <a:t> </a:t>
            </a:r>
            <a:r>
              <a:rPr lang="es-ES" sz="1400" dirty="0" err="1" smtClean="0"/>
              <a:t>an</a:t>
            </a:r>
            <a:r>
              <a:rPr lang="es-ES" sz="1400" dirty="0" smtClean="0"/>
              <a:t> </a:t>
            </a:r>
            <a:r>
              <a:rPr lang="es-ES" sz="1400" dirty="0" err="1" smtClean="0"/>
              <a:t>attacker</a:t>
            </a:r>
            <a:r>
              <a:rPr lang="es-ES" sz="1400" dirty="0" smtClean="0"/>
              <a:t> can Access </a:t>
            </a:r>
            <a:r>
              <a:rPr lang="es-ES" sz="1400" dirty="0" err="1" smtClean="0"/>
              <a:t>the</a:t>
            </a:r>
            <a:r>
              <a:rPr lang="es-ES" sz="1400" dirty="0" smtClean="0"/>
              <a:t> </a:t>
            </a:r>
            <a:r>
              <a:rPr lang="es-ES" sz="1400" dirty="0" err="1" smtClean="0"/>
              <a:t>application’s</a:t>
            </a:r>
            <a:r>
              <a:rPr lang="es-ES" sz="1400" dirty="0" smtClean="0"/>
              <a:t> data </a:t>
            </a:r>
            <a:r>
              <a:rPr lang="es-ES" sz="1400" dirty="0" err="1" smtClean="0"/>
              <a:t>by</a:t>
            </a:r>
            <a:r>
              <a:rPr lang="es-ES" sz="1400" dirty="0" smtClean="0"/>
              <a:t> </a:t>
            </a:r>
            <a:r>
              <a:rPr lang="es-ES" sz="1400" dirty="0" err="1" smtClean="0"/>
              <a:t>assuming</a:t>
            </a:r>
            <a:r>
              <a:rPr lang="es-ES" sz="1400" dirty="0" smtClean="0"/>
              <a:t> </a:t>
            </a:r>
            <a:r>
              <a:rPr lang="es-ES" sz="1400" dirty="0" err="1" smtClean="0"/>
              <a:t>the</a:t>
            </a:r>
            <a:r>
              <a:rPr lang="es-ES" sz="1400" dirty="0" smtClean="0"/>
              <a:t> </a:t>
            </a:r>
            <a:r>
              <a:rPr lang="es-ES" sz="1400" dirty="0" err="1" smtClean="0"/>
              <a:t>privileges</a:t>
            </a:r>
            <a:r>
              <a:rPr lang="es-ES" sz="1400" dirty="0" smtClean="0"/>
              <a:t> of </a:t>
            </a:r>
            <a:r>
              <a:rPr lang="es-ES" sz="1400" dirty="0" err="1" smtClean="0"/>
              <a:t>that</a:t>
            </a:r>
            <a:r>
              <a:rPr lang="es-ES" sz="1400" dirty="0" smtClean="0"/>
              <a:t> </a:t>
            </a:r>
            <a:r>
              <a:rPr lang="es-ES" sz="1400" dirty="0" err="1" smtClean="0"/>
              <a:t>application</a:t>
            </a:r>
            <a:r>
              <a:rPr lang="es-ES" sz="1400" dirty="0" smtClean="0"/>
              <a:t>. </a:t>
            </a:r>
          </a:p>
          <a:p>
            <a:pPr marL="0" indent="0">
              <a:buNone/>
            </a:pPr>
            <a:r>
              <a:rPr lang="es-ES" sz="1400" dirty="0" smtClean="0">
                <a:sym typeface="Wingdings" panose="05000000000000000000" pitchFamily="2" charset="2"/>
              </a:rPr>
              <a:t>	 </a:t>
            </a:r>
            <a:r>
              <a:rPr lang="es-ES" sz="1400" b="1" dirty="0" smtClean="0"/>
              <a:t>run-as </a:t>
            </a:r>
            <a:r>
              <a:rPr lang="es-ES" sz="1400" b="1" dirty="0" err="1" smtClean="0"/>
              <a:t>command</a:t>
            </a:r>
            <a:endParaRPr lang="es-ES" sz="1400" b="1" dirty="0"/>
          </a:p>
          <a:p>
            <a:pPr marL="0" indent="0">
              <a:buNone/>
            </a:pPr>
            <a:endParaRPr lang="es-ES" b="1" dirty="0"/>
          </a:p>
          <a:p>
            <a:pPr marL="0" indent="0">
              <a:buNone/>
            </a:pPr>
            <a:endParaRPr lang="es-ES" dirty="0" smtClean="0"/>
          </a:p>
          <a:p>
            <a:pPr marL="0" indent="0">
              <a:buNone/>
            </a:pPr>
            <a:endParaRPr lang="en-US" dirty="0" smtClean="0"/>
          </a:p>
          <a:p>
            <a:r>
              <a:rPr lang="en-US" sz="1400" u="sng" dirty="0" smtClean="0">
                <a:solidFill>
                  <a:srgbClr val="FFFF00"/>
                </a:solidFill>
              </a:rPr>
              <a:t>Application Backup Enabled: </a:t>
            </a:r>
            <a:r>
              <a:rPr lang="en-US" sz="1400" dirty="0" smtClean="0"/>
              <a:t>This allows and attacker to make a backup of the application data via ADB even if the device is not rooted.</a:t>
            </a:r>
          </a:p>
          <a:p>
            <a:pPr marL="0" indent="0">
              <a:buNone/>
            </a:pPr>
            <a:r>
              <a:rPr lang="en-US" sz="1400" b="1" dirty="0" smtClean="0">
                <a:sym typeface="Wingdings" panose="05000000000000000000" pitchFamily="2" charset="2"/>
              </a:rPr>
              <a:t>	 </a:t>
            </a:r>
            <a:r>
              <a:rPr lang="en-US" sz="1400" b="1" dirty="0" err="1" smtClean="0">
                <a:sym typeface="Wingdings" panose="05000000000000000000" pitchFamily="2" charset="2"/>
              </a:rPr>
              <a:t>adb</a:t>
            </a:r>
            <a:r>
              <a:rPr lang="en-US" sz="1400" b="1" dirty="0" smtClean="0">
                <a:sym typeface="Wingdings" panose="05000000000000000000" pitchFamily="2" charset="2"/>
              </a:rPr>
              <a:t> backup </a:t>
            </a:r>
            <a:r>
              <a:rPr lang="en-US" sz="1400" b="1" dirty="0" err="1" smtClean="0">
                <a:sym typeface="Wingdings" panose="05000000000000000000" pitchFamily="2" charset="2"/>
              </a:rPr>
              <a:t>com.android.package</a:t>
            </a:r>
            <a:endParaRPr lang="en-US" sz="1400" b="1" dirty="0" smtClean="0">
              <a:sym typeface="Wingdings" panose="05000000000000000000" pitchFamily="2" charset="2"/>
            </a:endParaRPr>
          </a:p>
          <a:p>
            <a:pPr marL="0" indent="0">
              <a:buNone/>
            </a:pPr>
            <a:r>
              <a:rPr lang="en-US" sz="1400" dirty="0" smtClean="0">
                <a:sym typeface="Wingdings" panose="05000000000000000000" pitchFamily="2" charset="2"/>
              </a:rPr>
              <a:t>	https</a:t>
            </a:r>
            <a:r>
              <a:rPr lang="en-US" sz="1400" dirty="0">
                <a:sym typeface="Wingdings" panose="05000000000000000000" pitchFamily="2" charset="2"/>
              </a:rPr>
              <a:t>://github.com/nelenkov/android-backup-extractor</a:t>
            </a:r>
            <a:endParaRPr lang="es-ES" sz="1400" dirty="0"/>
          </a:p>
        </p:txBody>
      </p:sp>
      <p:pic>
        <p:nvPicPr>
          <p:cNvPr id="6" name="Imagen 5"/>
          <p:cNvPicPr>
            <a:picLocks noChangeAspect="1"/>
          </p:cNvPicPr>
          <p:nvPr/>
        </p:nvPicPr>
        <p:blipFill>
          <a:blip r:embed="rId2"/>
          <a:stretch>
            <a:fillRect/>
          </a:stretch>
        </p:blipFill>
        <p:spPr>
          <a:xfrm>
            <a:off x="1251949" y="5169514"/>
            <a:ext cx="7750741" cy="963018"/>
          </a:xfrm>
          <a:prstGeom prst="rect">
            <a:avLst/>
          </a:prstGeom>
          <a:ln>
            <a:solidFill>
              <a:schemeClr val="tx1"/>
            </a:solidFill>
          </a:ln>
        </p:spPr>
      </p:pic>
      <p:pic>
        <p:nvPicPr>
          <p:cNvPr id="8" name="Imagen 7"/>
          <p:cNvPicPr>
            <a:picLocks noChangeAspect="1"/>
          </p:cNvPicPr>
          <p:nvPr/>
        </p:nvPicPr>
        <p:blipFill>
          <a:blip r:embed="rId3"/>
          <a:stretch>
            <a:fillRect/>
          </a:stretch>
        </p:blipFill>
        <p:spPr>
          <a:xfrm>
            <a:off x="1251949" y="2566780"/>
            <a:ext cx="7750742" cy="1189844"/>
          </a:xfrm>
          <a:prstGeom prst="rect">
            <a:avLst/>
          </a:prstGeom>
          <a:ln>
            <a:solidFill>
              <a:schemeClr val="tx1"/>
            </a:solidFill>
          </a:ln>
        </p:spPr>
      </p:pic>
    </p:spTree>
    <p:extLst>
      <p:ext uri="{BB962C8B-B14F-4D97-AF65-F5344CB8AC3E}">
        <p14:creationId xmlns:p14="http://schemas.microsoft.com/office/powerpoint/2010/main" val="271403393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pPr algn="ctr"/>
            <a:r>
              <a:rPr lang="es-ES" sz="3200" dirty="0" err="1" smtClean="0"/>
              <a:t>Broadcast</a:t>
            </a:r>
            <a:r>
              <a:rPr lang="es-ES" sz="3200" dirty="0" smtClean="0"/>
              <a:t> Receivers</a:t>
            </a:r>
            <a:r>
              <a:rPr lang="es-ES" dirty="0" smtClean="0"/>
              <a:t/>
            </a:r>
            <a:br>
              <a:rPr lang="es-ES" dirty="0" smtClean="0"/>
            </a:br>
            <a:endParaRPr lang="es-ES" dirty="0"/>
          </a:p>
        </p:txBody>
      </p:sp>
      <p:sp>
        <p:nvSpPr>
          <p:cNvPr id="3" name="Marcador de contenido 2"/>
          <p:cNvSpPr>
            <a:spLocks noGrp="1"/>
          </p:cNvSpPr>
          <p:nvPr>
            <p:ph idx="1"/>
          </p:nvPr>
        </p:nvSpPr>
        <p:spPr>
          <a:xfrm>
            <a:off x="849256" y="1670372"/>
            <a:ext cx="9201578" cy="4195481"/>
          </a:xfrm>
        </p:spPr>
        <p:txBody>
          <a:bodyPr>
            <a:normAutofit/>
          </a:bodyPr>
          <a:lstStyle/>
          <a:p>
            <a:r>
              <a:rPr lang="es-ES" sz="1400" dirty="0" err="1">
                <a:solidFill>
                  <a:srgbClr val="FFFF00"/>
                </a:solidFill>
              </a:rPr>
              <a:t>Broadcast</a:t>
            </a:r>
            <a:r>
              <a:rPr lang="es-ES" sz="1400" dirty="0">
                <a:solidFill>
                  <a:srgbClr val="FFFF00"/>
                </a:solidFill>
              </a:rPr>
              <a:t> receivers </a:t>
            </a:r>
            <a:r>
              <a:rPr lang="es-ES" sz="1400" dirty="0"/>
              <a:t>are </a:t>
            </a:r>
            <a:r>
              <a:rPr lang="es-ES" sz="1400" dirty="0" err="1"/>
              <a:t>designed</a:t>
            </a:r>
            <a:r>
              <a:rPr lang="es-ES" sz="1400" dirty="0"/>
              <a:t> to listen to </a:t>
            </a:r>
            <a:r>
              <a:rPr lang="es-ES" sz="1400" dirty="0" err="1"/>
              <a:t>the</a:t>
            </a:r>
            <a:r>
              <a:rPr lang="es-ES" sz="1400" dirty="0"/>
              <a:t> </a:t>
            </a:r>
            <a:r>
              <a:rPr lang="es-ES" sz="1400" dirty="0" err="1"/>
              <a:t>system</a:t>
            </a:r>
            <a:r>
              <a:rPr lang="es-ES" sz="1400" dirty="0"/>
              <a:t> </a:t>
            </a:r>
            <a:r>
              <a:rPr lang="es-ES" sz="1400" dirty="0" err="1"/>
              <a:t>wide</a:t>
            </a:r>
            <a:r>
              <a:rPr lang="es-ES" sz="1400" dirty="0"/>
              <a:t> </a:t>
            </a:r>
            <a:r>
              <a:rPr lang="es-ES" sz="1400" dirty="0" err="1"/>
              <a:t>events</a:t>
            </a:r>
            <a:r>
              <a:rPr lang="es-ES" sz="1400" dirty="0"/>
              <a:t> </a:t>
            </a:r>
            <a:r>
              <a:rPr lang="es-ES" sz="1400" dirty="0" err="1"/>
              <a:t>called</a:t>
            </a:r>
            <a:r>
              <a:rPr lang="es-ES" sz="1400" dirty="0"/>
              <a:t> </a:t>
            </a:r>
            <a:r>
              <a:rPr lang="es-ES" sz="1400" dirty="0" err="1"/>
              <a:t>broadcast</a:t>
            </a:r>
            <a:r>
              <a:rPr lang="es-ES" sz="1400" dirty="0"/>
              <a:t> (</a:t>
            </a:r>
            <a:r>
              <a:rPr lang="es-ES" sz="1400" dirty="0" err="1"/>
              <a:t>network</a:t>
            </a:r>
            <a:r>
              <a:rPr lang="es-ES" sz="1400" dirty="0"/>
              <a:t> </a:t>
            </a:r>
            <a:r>
              <a:rPr lang="es-ES" sz="1400" dirty="0" err="1"/>
              <a:t>activity</a:t>
            </a:r>
            <a:r>
              <a:rPr lang="es-ES" sz="1400" dirty="0"/>
              <a:t>, </a:t>
            </a:r>
            <a:r>
              <a:rPr lang="es-ES" sz="1400" dirty="0" err="1"/>
              <a:t>application</a:t>
            </a:r>
            <a:r>
              <a:rPr lang="es-ES" sz="1400" dirty="0"/>
              <a:t> </a:t>
            </a:r>
            <a:r>
              <a:rPr lang="es-ES" sz="1400" dirty="0" err="1"/>
              <a:t>updates</a:t>
            </a:r>
            <a:r>
              <a:rPr lang="es-ES" sz="1400" dirty="0"/>
              <a:t>, etc.) and </a:t>
            </a:r>
            <a:r>
              <a:rPr lang="es-ES" sz="1400" dirty="0" err="1"/>
              <a:t>then</a:t>
            </a:r>
            <a:r>
              <a:rPr lang="es-ES" sz="1400" dirty="0"/>
              <a:t> </a:t>
            </a:r>
            <a:r>
              <a:rPr lang="es-ES" sz="1400" dirty="0" err="1"/>
              <a:t>trigger</a:t>
            </a:r>
            <a:r>
              <a:rPr lang="es-ES" sz="1400" dirty="0"/>
              <a:t> </a:t>
            </a:r>
            <a:r>
              <a:rPr lang="es-ES" sz="1400" dirty="0" err="1"/>
              <a:t>something</a:t>
            </a:r>
            <a:r>
              <a:rPr lang="es-ES" sz="1400" dirty="0"/>
              <a:t> </a:t>
            </a:r>
            <a:r>
              <a:rPr lang="es-ES" sz="1400" dirty="0" err="1"/>
              <a:t>if</a:t>
            </a:r>
            <a:r>
              <a:rPr lang="es-ES" sz="1400" dirty="0"/>
              <a:t> </a:t>
            </a:r>
            <a:r>
              <a:rPr lang="es-ES" sz="1400" dirty="0" err="1"/>
              <a:t>the</a:t>
            </a:r>
            <a:r>
              <a:rPr lang="es-ES" sz="1400" dirty="0"/>
              <a:t> </a:t>
            </a:r>
            <a:r>
              <a:rPr lang="es-ES" sz="1400" dirty="0" err="1"/>
              <a:t>broadcast</a:t>
            </a:r>
            <a:r>
              <a:rPr lang="es-ES" sz="1400" dirty="0"/>
              <a:t> </a:t>
            </a:r>
            <a:r>
              <a:rPr lang="es-ES" sz="1400" dirty="0" err="1"/>
              <a:t>message</a:t>
            </a:r>
            <a:r>
              <a:rPr lang="es-ES" sz="1400" dirty="0"/>
              <a:t> </a:t>
            </a:r>
            <a:r>
              <a:rPr lang="es-ES" sz="1400" dirty="0" err="1"/>
              <a:t>matches</a:t>
            </a:r>
            <a:r>
              <a:rPr lang="es-ES" sz="1400" dirty="0"/>
              <a:t> </a:t>
            </a:r>
            <a:r>
              <a:rPr lang="es-ES" sz="1400" dirty="0" err="1"/>
              <a:t>the</a:t>
            </a:r>
            <a:r>
              <a:rPr lang="es-ES" sz="1400" dirty="0"/>
              <a:t> </a:t>
            </a:r>
            <a:r>
              <a:rPr lang="es-ES" sz="1400" dirty="0" err="1"/>
              <a:t>current</a:t>
            </a:r>
            <a:r>
              <a:rPr lang="es-ES" sz="1400" dirty="0"/>
              <a:t> </a:t>
            </a:r>
            <a:r>
              <a:rPr lang="es-ES" sz="1400" dirty="0" err="1"/>
              <a:t>paramenter</a:t>
            </a:r>
            <a:r>
              <a:rPr lang="es-ES" sz="1400" dirty="0"/>
              <a:t> </a:t>
            </a:r>
            <a:r>
              <a:rPr lang="es-ES" sz="1400" dirty="0" err="1"/>
              <a:t>inside</a:t>
            </a:r>
            <a:r>
              <a:rPr lang="es-ES" sz="1400" dirty="0"/>
              <a:t> </a:t>
            </a:r>
            <a:r>
              <a:rPr lang="es-ES" sz="1400" dirty="0" err="1"/>
              <a:t>the</a:t>
            </a:r>
            <a:r>
              <a:rPr lang="es-ES" sz="1400" dirty="0"/>
              <a:t> </a:t>
            </a:r>
            <a:r>
              <a:rPr lang="es-ES" sz="1400" dirty="0" err="1"/>
              <a:t>Broadcast</a:t>
            </a:r>
            <a:r>
              <a:rPr lang="es-ES" sz="1400" dirty="0"/>
              <a:t> </a:t>
            </a:r>
            <a:r>
              <a:rPr lang="es-ES" sz="1400" dirty="0" smtClean="0"/>
              <a:t>Receiver</a:t>
            </a:r>
          </a:p>
          <a:p>
            <a:endParaRPr lang="es-ES" sz="1400" dirty="0"/>
          </a:p>
          <a:p>
            <a:endParaRPr lang="es-ES" sz="1400" dirty="0" smtClean="0"/>
          </a:p>
          <a:p>
            <a:endParaRPr lang="es-ES" sz="1400" dirty="0" smtClean="0"/>
          </a:p>
          <a:p>
            <a:endParaRPr lang="es-ES" sz="1400" dirty="0"/>
          </a:p>
          <a:p>
            <a:endParaRPr lang="en-US" sz="1400" dirty="0" smtClean="0"/>
          </a:p>
          <a:p>
            <a:endParaRPr lang="en-US" sz="1400" dirty="0"/>
          </a:p>
          <a:p>
            <a:endParaRPr lang="en-US" sz="1400" dirty="0" smtClean="0"/>
          </a:p>
          <a:p>
            <a:pPr marL="0" indent="0">
              <a:buNone/>
            </a:pPr>
            <a:r>
              <a:rPr lang="en-US" sz="1400" b="1" dirty="0" smtClean="0">
                <a:sym typeface="Wingdings" panose="05000000000000000000" pitchFamily="2" charset="2"/>
              </a:rPr>
              <a:t> </a:t>
            </a:r>
            <a:r>
              <a:rPr lang="en-US" sz="1400" b="1" dirty="0" err="1" smtClean="0"/>
              <a:t>adb</a:t>
            </a:r>
            <a:r>
              <a:rPr lang="en-US" sz="1400" b="1" dirty="0" smtClean="0"/>
              <a:t> shell am </a:t>
            </a:r>
            <a:r>
              <a:rPr lang="en-US" sz="1400" b="1" dirty="0"/>
              <a:t>broadcast -a [action] -n [package name/receiver name] --</a:t>
            </a:r>
            <a:r>
              <a:rPr lang="en-US" sz="1400" b="1" dirty="0" err="1"/>
              <a:t>es</a:t>
            </a:r>
            <a:r>
              <a:rPr lang="en-US" sz="1400" b="1" dirty="0"/>
              <a:t> </a:t>
            </a:r>
            <a:r>
              <a:rPr lang="en-US" sz="1400" b="1" dirty="0" smtClean="0"/>
              <a:t>value1 </a:t>
            </a:r>
            <a:r>
              <a:rPr lang="en-US" sz="1400" b="1" dirty="0"/>
              <a:t>[</a:t>
            </a:r>
            <a:r>
              <a:rPr lang="en-US" sz="1400" b="1" dirty="0" err="1"/>
              <a:t>Phonenumber</a:t>
            </a:r>
            <a:r>
              <a:rPr lang="en-US" sz="1400" b="1" dirty="0"/>
              <a:t>] --</a:t>
            </a:r>
            <a:r>
              <a:rPr lang="en-US" sz="1400" b="1" dirty="0" err="1"/>
              <a:t>es</a:t>
            </a:r>
            <a:r>
              <a:rPr lang="en-US" sz="1400" b="1" dirty="0"/>
              <a:t> </a:t>
            </a:r>
            <a:r>
              <a:rPr lang="en-US" sz="1400" b="1" dirty="0" smtClean="0"/>
              <a:t>value2 </a:t>
            </a:r>
            <a:r>
              <a:rPr lang="en-US" sz="1400" b="1" dirty="0"/>
              <a:t>[message]</a:t>
            </a:r>
            <a:endParaRPr lang="es-ES" sz="1400" b="1" dirty="0"/>
          </a:p>
        </p:txBody>
      </p:sp>
      <p:pic>
        <p:nvPicPr>
          <p:cNvPr id="6" name="Imagen 5"/>
          <p:cNvPicPr>
            <a:picLocks noChangeAspect="1"/>
          </p:cNvPicPr>
          <p:nvPr/>
        </p:nvPicPr>
        <p:blipFill>
          <a:blip r:embed="rId2"/>
          <a:stretch>
            <a:fillRect/>
          </a:stretch>
        </p:blipFill>
        <p:spPr>
          <a:xfrm>
            <a:off x="849256" y="2877015"/>
            <a:ext cx="9367287" cy="1253241"/>
          </a:xfrm>
          <a:prstGeom prst="rect">
            <a:avLst/>
          </a:prstGeom>
          <a:ln>
            <a:solidFill>
              <a:schemeClr val="tx1"/>
            </a:solidFill>
          </a:ln>
        </p:spPr>
      </p:pic>
    </p:spTree>
    <p:extLst>
      <p:ext uri="{BB962C8B-B14F-4D97-AF65-F5344CB8AC3E}">
        <p14:creationId xmlns:p14="http://schemas.microsoft.com/office/powerpoint/2010/main" val="284165312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46111" y="452718"/>
            <a:ext cx="10978696" cy="1400530"/>
          </a:xfrm>
        </p:spPr>
        <p:txBody>
          <a:bodyPr/>
          <a:lstStyle/>
          <a:p>
            <a:pPr algn="ctr"/>
            <a:r>
              <a:rPr lang="es-ES" sz="3200" dirty="0" err="1" smtClean="0"/>
              <a:t>Contents</a:t>
            </a:r>
            <a:r>
              <a:rPr lang="es-ES" sz="3200" dirty="0" smtClean="0"/>
              <a:t> </a:t>
            </a:r>
            <a:r>
              <a:rPr lang="es-ES" sz="3200" dirty="0" err="1" smtClean="0"/>
              <a:t>Provider</a:t>
            </a:r>
            <a:r>
              <a:rPr lang="es-ES" dirty="0" smtClean="0"/>
              <a:t/>
            </a:r>
            <a:br>
              <a:rPr lang="es-ES" dirty="0" smtClean="0"/>
            </a:br>
            <a:endParaRPr lang="es-ES" dirty="0"/>
          </a:p>
        </p:txBody>
      </p:sp>
      <p:sp>
        <p:nvSpPr>
          <p:cNvPr id="3" name="Marcador de contenido 2"/>
          <p:cNvSpPr>
            <a:spLocks noGrp="1"/>
          </p:cNvSpPr>
          <p:nvPr>
            <p:ph idx="1"/>
          </p:nvPr>
        </p:nvSpPr>
        <p:spPr/>
        <p:txBody>
          <a:bodyPr>
            <a:normAutofit/>
          </a:bodyPr>
          <a:lstStyle/>
          <a:p>
            <a:r>
              <a:rPr lang="es-ES" sz="1400" dirty="0">
                <a:solidFill>
                  <a:srgbClr val="FFFF00"/>
                </a:solidFill>
              </a:rPr>
              <a:t>Content </a:t>
            </a:r>
            <a:r>
              <a:rPr lang="es-ES" sz="1400" dirty="0" err="1">
                <a:solidFill>
                  <a:srgbClr val="FFFF00"/>
                </a:solidFill>
              </a:rPr>
              <a:t>providers</a:t>
            </a:r>
            <a:r>
              <a:rPr lang="es-ES" sz="1400" dirty="0">
                <a:solidFill>
                  <a:srgbClr val="FFFF00"/>
                </a:solidFill>
              </a:rPr>
              <a:t> </a:t>
            </a:r>
            <a:r>
              <a:rPr lang="en-US" sz="1400" dirty="0"/>
              <a:t>component supplies data from one application to others on request. Such requests are handled by the methods of the </a:t>
            </a:r>
            <a:r>
              <a:rPr lang="en-US" sz="1400" dirty="0" err="1"/>
              <a:t>ContentResolver</a:t>
            </a:r>
            <a:r>
              <a:rPr lang="en-US" sz="1400" dirty="0"/>
              <a:t> class. A content provider can use different ways to store its data and the data can be stored in a database, in files, or even over a network.</a:t>
            </a:r>
            <a:endParaRPr lang="es-ES" sz="1400" dirty="0" smtClean="0"/>
          </a:p>
          <a:p>
            <a:pPr marL="0" indent="0">
              <a:buNone/>
            </a:pPr>
            <a:endParaRPr lang="es-ES" sz="1400" dirty="0" smtClean="0"/>
          </a:p>
          <a:p>
            <a:endParaRPr lang="es-ES" sz="1400" dirty="0" smtClean="0"/>
          </a:p>
          <a:p>
            <a:endParaRPr lang="es-ES" sz="1400" dirty="0" smtClean="0"/>
          </a:p>
          <a:p>
            <a:endParaRPr lang="es-ES" sz="1400" dirty="0"/>
          </a:p>
          <a:p>
            <a:endParaRPr lang="es-ES" sz="1400" dirty="0"/>
          </a:p>
          <a:p>
            <a:endParaRPr lang="en-US" sz="1400" dirty="0" smtClean="0"/>
          </a:p>
          <a:p>
            <a:pPr marL="0" indent="0">
              <a:buNone/>
            </a:pPr>
            <a:r>
              <a:rPr lang="en-US" sz="1400" b="1" dirty="0" smtClean="0"/>
              <a:t>        </a:t>
            </a:r>
            <a:r>
              <a:rPr lang="en-US" sz="1400" b="1" dirty="0" smtClean="0">
                <a:sym typeface="Wingdings" panose="05000000000000000000" pitchFamily="2" charset="2"/>
              </a:rPr>
              <a:t> </a:t>
            </a:r>
            <a:r>
              <a:rPr lang="en-US" sz="1400" b="1" dirty="0" err="1" smtClean="0"/>
              <a:t>adb</a:t>
            </a:r>
            <a:r>
              <a:rPr lang="en-US" sz="1400" b="1" dirty="0" smtClean="0"/>
              <a:t> shell content </a:t>
            </a:r>
            <a:r>
              <a:rPr lang="en-US" sz="1400" b="1" dirty="0"/>
              <a:t>query - -content://</a:t>
            </a:r>
            <a:r>
              <a:rPr lang="en-US" sz="1400" b="1" dirty="0" err="1" smtClean="0"/>
              <a:t>com.android.app.CProvider</a:t>
            </a:r>
            <a:r>
              <a:rPr lang="en-US" sz="1400" b="1" dirty="0" smtClean="0"/>
              <a:t>/resource</a:t>
            </a:r>
            <a:endParaRPr lang="es-ES" sz="1400" b="1" dirty="0"/>
          </a:p>
        </p:txBody>
      </p:sp>
      <p:pic>
        <p:nvPicPr>
          <p:cNvPr id="6" name="Imagen 5"/>
          <p:cNvPicPr>
            <a:picLocks noChangeAspect="1"/>
          </p:cNvPicPr>
          <p:nvPr/>
        </p:nvPicPr>
        <p:blipFill>
          <a:blip r:embed="rId2"/>
          <a:stretch>
            <a:fillRect/>
          </a:stretch>
        </p:blipFill>
        <p:spPr>
          <a:xfrm>
            <a:off x="1582602" y="3190105"/>
            <a:ext cx="7987959" cy="1543265"/>
          </a:xfrm>
          <a:prstGeom prst="rect">
            <a:avLst/>
          </a:prstGeom>
          <a:ln>
            <a:solidFill>
              <a:schemeClr val="tx1"/>
            </a:solidFill>
          </a:ln>
        </p:spPr>
      </p:pic>
    </p:spTree>
    <p:extLst>
      <p:ext uri="{BB962C8B-B14F-4D97-AF65-F5344CB8AC3E}">
        <p14:creationId xmlns:p14="http://schemas.microsoft.com/office/powerpoint/2010/main" val="230104101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46111" y="452718"/>
            <a:ext cx="10978696" cy="1400530"/>
          </a:xfrm>
        </p:spPr>
        <p:txBody>
          <a:bodyPr/>
          <a:lstStyle/>
          <a:p>
            <a:pPr algn="ctr"/>
            <a:r>
              <a:rPr lang="es-ES" sz="3200" dirty="0" err="1" smtClean="0"/>
              <a:t>Exported</a:t>
            </a:r>
            <a:r>
              <a:rPr lang="es-ES" sz="3200" dirty="0" smtClean="0"/>
              <a:t> </a:t>
            </a:r>
            <a:r>
              <a:rPr lang="es-ES" sz="3200" dirty="0" err="1" smtClean="0"/>
              <a:t>activities</a:t>
            </a:r>
            <a:r>
              <a:rPr lang="es-ES" sz="3200" b="1" dirty="0" smtClean="0"/>
              <a:t/>
            </a:r>
            <a:br>
              <a:rPr lang="es-ES" sz="3200" b="1" dirty="0" smtClean="0"/>
            </a:br>
            <a:endParaRPr lang="es-ES" sz="3200" b="1" dirty="0"/>
          </a:p>
        </p:txBody>
      </p:sp>
      <p:sp>
        <p:nvSpPr>
          <p:cNvPr id="3" name="Marcador de contenido 2"/>
          <p:cNvSpPr>
            <a:spLocks noGrp="1"/>
          </p:cNvSpPr>
          <p:nvPr>
            <p:ph idx="1"/>
          </p:nvPr>
        </p:nvSpPr>
        <p:spPr/>
        <p:txBody>
          <a:bodyPr>
            <a:normAutofit/>
          </a:bodyPr>
          <a:lstStyle/>
          <a:p>
            <a:r>
              <a:rPr lang="es-ES" sz="1400" dirty="0" err="1" smtClean="0">
                <a:solidFill>
                  <a:srgbClr val="FFFF00"/>
                </a:solidFill>
              </a:rPr>
              <a:t>An</a:t>
            </a:r>
            <a:r>
              <a:rPr lang="es-ES" sz="1400" dirty="0" smtClean="0">
                <a:solidFill>
                  <a:srgbClr val="FFFF00"/>
                </a:solidFill>
              </a:rPr>
              <a:t> Android </a:t>
            </a:r>
            <a:r>
              <a:rPr lang="es-ES" sz="1400" dirty="0" err="1" smtClean="0">
                <a:solidFill>
                  <a:srgbClr val="FFFF00"/>
                </a:solidFill>
              </a:rPr>
              <a:t>activity</a:t>
            </a:r>
            <a:r>
              <a:rPr lang="es-ES" sz="1400" dirty="0" smtClean="0">
                <a:solidFill>
                  <a:srgbClr val="FFFF00"/>
                </a:solidFill>
              </a:rPr>
              <a:t> </a:t>
            </a:r>
            <a:r>
              <a:rPr lang="en-US" sz="1400" dirty="0"/>
              <a:t>provides the window in which the app draws its UI. This window typically fills the screen, but may be smaller than the screen and float on top of other windows. Generally, one activity implements one screen in an app</a:t>
            </a:r>
            <a:r>
              <a:rPr lang="en-US" sz="1400" dirty="0" smtClean="0"/>
              <a:t>.</a:t>
            </a:r>
          </a:p>
          <a:p>
            <a:r>
              <a:rPr lang="es-ES" sz="1400" dirty="0" err="1"/>
              <a:t>Exported</a:t>
            </a:r>
            <a:r>
              <a:rPr lang="es-ES" sz="1400" dirty="0"/>
              <a:t> </a:t>
            </a:r>
            <a:r>
              <a:rPr lang="es-ES" sz="1400" dirty="0" err="1"/>
              <a:t>activities</a:t>
            </a:r>
            <a:r>
              <a:rPr lang="es-ES" sz="1400" dirty="0"/>
              <a:t> </a:t>
            </a:r>
            <a:r>
              <a:rPr lang="es-ES" sz="1400" b="1" u="sng" dirty="0"/>
              <a:t>can be </a:t>
            </a:r>
            <a:r>
              <a:rPr lang="es-ES" sz="1400" b="1" u="sng" dirty="0" err="1"/>
              <a:t>started</a:t>
            </a:r>
            <a:r>
              <a:rPr lang="es-ES" sz="1400" b="1" u="sng" dirty="0"/>
              <a:t> </a:t>
            </a:r>
            <a:r>
              <a:rPr lang="es-ES" sz="1400" b="1" u="sng" dirty="0" err="1"/>
              <a:t>by</a:t>
            </a:r>
            <a:r>
              <a:rPr lang="es-ES" sz="1400" b="1" u="sng" dirty="0"/>
              <a:t> </a:t>
            </a:r>
            <a:r>
              <a:rPr lang="es-ES" sz="1400" b="1" u="sng" dirty="0" err="1"/>
              <a:t>third-party</a:t>
            </a:r>
            <a:r>
              <a:rPr lang="es-ES" sz="1400" b="1" u="sng" dirty="0"/>
              <a:t> apps.</a:t>
            </a:r>
          </a:p>
          <a:p>
            <a:endParaRPr lang="es-ES" sz="1800" b="1" dirty="0"/>
          </a:p>
          <a:p>
            <a:pPr marL="0" indent="0">
              <a:buNone/>
            </a:pPr>
            <a:endParaRPr lang="es-ES" dirty="0"/>
          </a:p>
          <a:p>
            <a:pPr marL="0" indent="0">
              <a:buNone/>
            </a:pPr>
            <a:endParaRPr lang="es-ES" dirty="0"/>
          </a:p>
          <a:p>
            <a:pPr marL="0" indent="0">
              <a:buNone/>
            </a:pPr>
            <a:endParaRPr lang="en-US" dirty="0" smtClean="0"/>
          </a:p>
          <a:p>
            <a:pPr marL="0" indent="0">
              <a:buNone/>
            </a:pPr>
            <a:r>
              <a:rPr lang="en-US" sz="1400" dirty="0" smtClean="0"/>
              <a:t>	</a:t>
            </a:r>
            <a:r>
              <a:rPr lang="en-US" sz="1400" b="1" dirty="0" smtClean="0"/>
              <a:t>(</a:t>
            </a:r>
            <a:r>
              <a:rPr lang="en-US" sz="1400" b="1" dirty="0" err="1" smtClean="0"/>
              <a:t>adb</a:t>
            </a:r>
            <a:r>
              <a:rPr lang="en-US" sz="1400" b="1" dirty="0" smtClean="0"/>
              <a:t> </a:t>
            </a:r>
            <a:r>
              <a:rPr lang="en-US" sz="1400" b="1" dirty="0"/>
              <a:t>shell am start -n </a:t>
            </a:r>
            <a:r>
              <a:rPr lang="en-US" sz="1400" b="1" dirty="0" err="1" smtClean="0"/>
              <a:t>com.android.package</a:t>
            </a:r>
            <a:r>
              <a:rPr lang="en-US" sz="1400" b="1" dirty="0" smtClean="0"/>
              <a:t>/com.android.insecurebankv2.activity)</a:t>
            </a:r>
          </a:p>
        </p:txBody>
      </p:sp>
      <p:pic>
        <p:nvPicPr>
          <p:cNvPr id="7" name="Imagen 6"/>
          <p:cNvPicPr>
            <a:picLocks noChangeAspect="1"/>
          </p:cNvPicPr>
          <p:nvPr/>
        </p:nvPicPr>
        <p:blipFill>
          <a:blip r:embed="rId2"/>
          <a:stretch>
            <a:fillRect/>
          </a:stretch>
        </p:blipFill>
        <p:spPr>
          <a:xfrm>
            <a:off x="1224270" y="3546358"/>
            <a:ext cx="8593305" cy="858818"/>
          </a:xfrm>
          <a:prstGeom prst="rect">
            <a:avLst/>
          </a:prstGeom>
          <a:ln>
            <a:solidFill>
              <a:schemeClr val="tx1"/>
            </a:solidFill>
          </a:ln>
        </p:spPr>
      </p:pic>
    </p:spTree>
    <p:extLst>
      <p:ext uri="{BB962C8B-B14F-4D97-AF65-F5344CB8AC3E}">
        <p14:creationId xmlns:p14="http://schemas.microsoft.com/office/powerpoint/2010/main" val="403895127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46111" y="452718"/>
            <a:ext cx="10978696" cy="1400530"/>
          </a:xfrm>
        </p:spPr>
        <p:txBody>
          <a:bodyPr/>
          <a:lstStyle/>
          <a:p>
            <a:pPr algn="ctr"/>
            <a:r>
              <a:rPr lang="es-ES" sz="3200" dirty="0" smtClean="0"/>
              <a:t>Deep Links / URL </a:t>
            </a:r>
            <a:r>
              <a:rPr lang="es-ES" sz="3200" dirty="0" err="1" smtClean="0"/>
              <a:t>schemes</a:t>
            </a:r>
            <a:r>
              <a:rPr lang="es-ES" dirty="0" smtClean="0"/>
              <a:t/>
            </a:r>
            <a:br>
              <a:rPr lang="es-ES" dirty="0" smtClean="0"/>
            </a:br>
            <a:endParaRPr lang="es-ES" dirty="0"/>
          </a:p>
        </p:txBody>
      </p:sp>
      <p:sp>
        <p:nvSpPr>
          <p:cNvPr id="3" name="Marcador de contenido 2"/>
          <p:cNvSpPr>
            <a:spLocks noGrp="1"/>
          </p:cNvSpPr>
          <p:nvPr>
            <p:ph idx="1"/>
          </p:nvPr>
        </p:nvSpPr>
        <p:spPr>
          <a:xfrm>
            <a:off x="793212" y="1639450"/>
            <a:ext cx="9011691" cy="4523434"/>
          </a:xfrm>
        </p:spPr>
        <p:txBody>
          <a:bodyPr>
            <a:normAutofit/>
          </a:bodyPr>
          <a:lstStyle/>
          <a:p>
            <a:r>
              <a:rPr lang="en-US" sz="1400" dirty="0">
                <a:solidFill>
                  <a:srgbClr val="FFFF00"/>
                </a:solidFill>
                <a:sym typeface="Wingdings" panose="05000000000000000000" pitchFamily="2" charset="2"/>
              </a:rPr>
              <a:t>Deep links </a:t>
            </a:r>
            <a:r>
              <a:rPr lang="en-US" sz="1400" dirty="0">
                <a:sym typeface="Wingdings" panose="05000000000000000000" pitchFamily="2" charset="2"/>
              </a:rPr>
              <a:t>allow to trigger an Intent via URL. An application can declare an URL schema inside and activity so every time the Android device try to access an address using that schema the applications activity will be called</a:t>
            </a:r>
            <a:r>
              <a:rPr lang="en-US" sz="1400" dirty="0" smtClean="0">
                <a:sym typeface="Wingdings" panose="05000000000000000000" pitchFamily="2" charset="2"/>
              </a:rPr>
              <a:t>:</a:t>
            </a:r>
          </a:p>
          <a:p>
            <a:r>
              <a:rPr lang="en-US" sz="1400" dirty="0">
                <a:sym typeface="Wingdings" panose="05000000000000000000" pitchFamily="2" charset="2"/>
              </a:rPr>
              <a:t>If you find something like this:</a:t>
            </a:r>
          </a:p>
          <a:p>
            <a:pPr marL="0" indent="0">
              <a:buNone/>
            </a:pPr>
            <a:r>
              <a:rPr lang="en-US" sz="1400" dirty="0">
                <a:sym typeface="Wingdings" panose="05000000000000000000" pitchFamily="2" charset="2"/>
              </a:rPr>
              <a:t>	</a:t>
            </a:r>
            <a:r>
              <a:rPr lang="en-US" sz="1400" dirty="0" err="1">
                <a:sym typeface="Wingdings" panose="05000000000000000000" pitchFamily="2" charset="2"/>
              </a:rPr>
              <a:t>android:scheme</a:t>
            </a:r>
            <a:r>
              <a:rPr lang="en-US" sz="1400" dirty="0">
                <a:sym typeface="Wingdings" panose="05000000000000000000" pitchFamily="2" charset="2"/>
              </a:rPr>
              <a:t>="example"</a:t>
            </a:r>
          </a:p>
          <a:p>
            <a:pPr marL="0" indent="0">
              <a:buNone/>
            </a:pPr>
            <a:r>
              <a:rPr lang="en-US" sz="1400" dirty="0">
                <a:sym typeface="Wingdings" panose="05000000000000000000" pitchFamily="2" charset="2"/>
              </a:rPr>
              <a:t>	</a:t>
            </a:r>
            <a:r>
              <a:rPr lang="en-US" sz="1400" dirty="0" err="1">
                <a:sym typeface="Wingdings" panose="05000000000000000000" pitchFamily="2" charset="2"/>
              </a:rPr>
              <a:t>android:host</a:t>
            </a:r>
            <a:r>
              <a:rPr lang="en-US" sz="1400" dirty="0">
                <a:sym typeface="Wingdings" panose="05000000000000000000" pitchFamily="2" charset="2"/>
              </a:rPr>
              <a:t>:"gizmos"/&gt;</a:t>
            </a:r>
          </a:p>
          <a:p>
            <a:pPr marL="0" indent="0">
              <a:buNone/>
            </a:pPr>
            <a:r>
              <a:rPr lang="en-US" sz="1400" dirty="0">
                <a:sym typeface="Wingdings" panose="05000000000000000000" pitchFamily="2" charset="2"/>
              </a:rPr>
              <a:t>	It will mean that it's expecting a URL starting by example://gizmos</a:t>
            </a:r>
          </a:p>
          <a:p>
            <a:endParaRPr lang="en-US" sz="1400" dirty="0" smtClean="0">
              <a:sym typeface="Wingdings" panose="05000000000000000000" pitchFamily="2" charset="2"/>
            </a:endParaRPr>
          </a:p>
          <a:p>
            <a:r>
              <a:rPr lang="en-US" sz="1400" dirty="0" smtClean="0">
                <a:sym typeface="Wingdings" panose="05000000000000000000" pitchFamily="2" charset="2"/>
              </a:rPr>
              <a:t>In </a:t>
            </a:r>
            <a:r>
              <a:rPr lang="en-US" sz="1400" dirty="0">
                <a:sym typeface="Wingdings" panose="05000000000000000000" pitchFamily="2" charset="2"/>
              </a:rPr>
              <a:t>this case you could try to abuse the functionality creating a web with the following payloads. It will try to navigate to arbitrary pages and try to execute JS</a:t>
            </a:r>
            <a:r>
              <a:rPr lang="en-US" sz="1400" dirty="0" smtClean="0">
                <a:sym typeface="Wingdings" panose="05000000000000000000" pitchFamily="2" charset="2"/>
              </a:rPr>
              <a:t>:</a:t>
            </a:r>
          </a:p>
          <a:p>
            <a:pPr marL="0" indent="0">
              <a:buNone/>
            </a:pPr>
            <a:r>
              <a:rPr lang="en-US" sz="1400" dirty="0" smtClean="0">
                <a:sym typeface="Wingdings" panose="05000000000000000000" pitchFamily="2" charset="2"/>
              </a:rPr>
              <a:t>		&lt;</a:t>
            </a:r>
            <a:r>
              <a:rPr lang="en-US" sz="1400" dirty="0">
                <a:sym typeface="Wingdings" panose="05000000000000000000" pitchFamily="2" charset="2"/>
              </a:rPr>
              <a:t>a </a:t>
            </a:r>
            <a:r>
              <a:rPr lang="en-US" sz="1400" dirty="0" err="1">
                <a:sym typeface="Wingdings" panose="05000000000000000000" pitchFamily="2" charset="2"/>
              </a:rPr>
              <a:t>href</a:t>
            </a:r>
            <a:r>
              <a:rPr lang="en-US" sz="1400" dirty="0">
                <a:sym typeface="Wingdings" panose="05000000000000000000" pitchFamily="2" charset="2"/>
              </a:rPr>
              <a:t>="example://gizmos/https://google.com"&gt;click here&lt;/a&gt;</a:t>
            </a:r>
          </a:p>
          <a:p>
            <a:pPr marL="0" indent="0">
              <a:buNone/>
            </a:pPr>
            <a:r>
              <a:rPr lang="en-US" sz="1400" dirty="0" smtClean="0">
                <a:sym typeface="Wingdings" panose="05000000000000000000" pitchFamily="2" charset="2"/>
              </a:rPr>
              <a:t>		&lt;</a:t>
            </a:r>
            <a:r>
              <a:rPr lang="en-US" sz="1400" dirty="0">
                <a:sym typeface="Wingdings" panose="05000000000000000000" pitchFamily="2" charset="2"/>
              </a:rPr>
              <a:t>a </a:t>
            </a:r>
            <a:r>
              <a:rPr lang="en-US" sz="1400" dirty="0" err="1">
                <a:sym typeface="Wingdings" panose="05000000000000000000" pitchFamily="2" charset="2"/>
              </a:rPr>
              <a:t>href</a:t>
            </a:r>
            <a:r>
              <a:rPr lang="en-US" sz="1400" dirty="0">
                <a:sym typeface="Wingdings" panose="05000000000000000000" pitchFamily="2" charset="2"/>
              </a:rPr>
              <a:t>="example://gizmos/javascript://%250dalert(1)"&gt;click here&lt;/a&gt;</a:t>
            </a:r>
          </a:p>
          <a:p>
            <a:pPr marL="0" indent="0">
              <a:buNone/>
            </a:pPr>
            <a:endParaRPr lang="en-US" sz="1400" dirty="0" smtClean="0">
              <a:sym typeface="Wingdings" panose="05000000000000000000" pitchFamily="2" charset="2"/>
            </a:endParaRPr>
          </a:p>
          <a:p>
            <a:endParaRPr lang="en-US" sz="1400" dirty="0" smtClean="0">
              <a:sym typeface="Wingdings" panose="05000000000000000000" pitchFamily="2" charset="2"/>
            </a:endParaRPr>
          </a:p>
          <a:p>
            <a:pPr marL="0" indent="0">
              <a:buNone/>
            </a:pPr>
            <a:endParaRPr lang="en-US" sz="1400" dirty="0">
              <a:sym typeface="Wingdings" panose="05000000000000000000" pitchFamily="2" charset="2"/>
            </a:endParaRPr>
          </a:p>
          <a:p>
            <a:pPr marL="0" indent="0">
              <a:buNone/>
            </a:pPr>
            <a:endParaRPr lang="en-US" sz="1400" dirty="0" smtClean="0">
              <a:sym typeface="Wingdings" panose="05000000000000000000" pitchFamily="2" charset="2"/>
            </a:endParaRPr>
          </a:p>
        </p:txBody>
      </p:sp>
    </p:spTree>
    <p:extLst>
      <p:ext uri="{BB962C8B-B14F-4D97-AF65-F5344CB8AC3E}">
        <p14:creationId xmlns:p14="http://schemas.microsoft.com/office/powerpoint/2010/main" val="272207158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46111" y="452718"/>
            <a:ext cx="10978696" cy="1400530"/>
          </a:xfrm>
        </p:spPr>
        <p:txBody>
          <a:bodyPr/>
          <a:lstStyle/>
          <a:p>
            <a:pPr algn="ctr"/>
            <a:r>
              <a:rPr lang="es-ES" sz="3200" dirty="0" err="1" smtClean="0"/>
              <a:t>SQLite</a:t>
            </a:r>
            <a:r>
              <a:rPr lang="es-ES" sz="3200" dirty="0" smtClean="0"/>
              <a:t> </a:t>
            </a:r>
            <a:r>
              <a:rPr lang="es-ES" sz="3200" dirty="0" err="1" smtClean="0"/>
              <a:t>Databases</a:t>
            </a:r>
            <a:r>
              <a:rPr lang="es-ES" dirty="0" smtClean="0"/>
              <a:t/>
            </a:r>
            <a:br>
              <a:rPr lang="es-ES" dirty="0" smtClean="0"/>
            </a:br>
            <a:endParaRPr lang="es-ES" dirty="0"/>
          </a:p>
        </p:txBody>
      </p:sp>
      <p:sp>
        <p:nvSpPr>
          <p:cNvPr id="3" name="Marcador de contenido 2"/>
          <p:cNvSpPr>
            <a:spLocks noGrp="1"/>
          </p:cNvSpPr>
          <p:nvPr>
            <p:ph idx="1"/>
          </p:nvPr>
        </p:nvSpPr>
        <p:spPr>
          <a:xfrm>
            <a:off x="793212" y="1639450"/>
            <a:ext cx="9011691" cy="4523434"/>
          </a:xfrm>
        </p:spPr>
        <p:txBody>
          <a:bodyPr>
            <a:normAutofit/>
          </a:bodyPr>
          <a:lstStyle/>
          <a:p>
            <a:r>
              <a:rPr lang="en-US" sz="1400" dirty="0">
                <a:sym typeface="Wingdings" panose="05000000000000000000" pitchFamily="2" charset="2"/>
              </a:rPr>
              <a:t>Most of the applications will </a:t>
            </a:r>
            <a:r>
              <a:rPr lang="en-US" sz="1400" dirty="0">
                <a:solidFill>
                  <a:srgbClr val="FFFF00"/>
                </a:solidFill>
                <a:sym typeface="Wingdings" panose="05000000000000000000" pitchFamily="2" charset="2"/>
              </a:rPr>
              <a:t>use internal SQLite databases </a:t>
            </a:r>
            <a:r>
              <a:rPr lang="en-US" sz="1400" dirty="0">
                <a:sym typeface="Wingdings" panose="05000000000000000000" pitchFamily="2" charset="2"/>
              </a:rPr>
              <a:t>to save information. During the </a:t>
            </a:r>
            <a:r>
              <a:rPr lang="en-US" sz="1400" dirty="0" err="1">
                <a:sym typeface="Wingdings" panose="05000000000000000000" pitchFamily="2" charset="2"/>
              </a:rPr>
              <a:t>pentest</a:t>
            </a:r>
            <a:r>
              <a:rPr lang="en-US" sz="1400" dirty="0">
                <a:sym typeface="Wingdings" panose="05000000000000000000" pitchFamily="2" charset="2"/>
              </a:rPr>
              <a:t> take a look to the databases created, the names of tables and columns and all the data saved because you could find sensitive information (which would be a vulnerability). </a:t>
            </a:r>
            <a:endParaRPr lang="en-US" sz="1400" dirty="0" smtClean="0">
              <a:sym typeface="Wingdings" panose="05000000000000000000" pitchFamily="2" charset="2"/>
            </a:endParaRPr>
          </a:p>
          <a:p>
            <a:r>
              <a:rPr lang="en-US" sz="1400" dirty="0">
                <a:sym typeface="Wingdings" panose="05000000000000000000" pitchFamily="2" charset="2"/>
              </a:rPr>
              <a:t>Databases should be located in </a:t>
            </a:r>
          </a:p>
          <a:p>
            <a:pPr marL="0" indent="0">
              <a:buNone/>
            </a:pPr>
            <a:r>
              <a:rPr lang="en-US" sz="1400" dirty="0">
                <a:sym typeface="Wingdings" panose="05000000000000000000" pitchFamily="2" charset="2"/>
              </a:rPr>
              <a:t>	 /data/data/the.package.name/databases </a:t>
            </a:r>
          </a:p>
          <a:p>
            <a:endParaRPr lang="en-US" sz="1400" dirty="0" smtClean="0">
              <a:sym typeface="Wingdings" panose="05000000000000000000" pitchFamily="2" charset="2"/>
            </a:endParaRPr>
          </a:p>
          <a:p>
            <a:r>
              <a:rPr lang="en-US" sz="1400" dirty="0">
                <a:sym typeface="Wingdings" panose="05000000000000000000" pitchFamily="2" charset="2"/>
              </a:rPr>
              <a:t>If the database is saving confidential information and is encrypted but you can find the password inside the application it's still a vulnerability</a:t>
            </a:r>
            <a:r>
              <a:rPr lang="en-US" sz="1400" dirty="0" smtClean="0">
                <a:sym typeface="Wingdings" panose="05000000000000000000" pitchFamily="2" charset="2"/>
              </a:rPr>
              <a:t>.</a:t>
            </a:r>
            <a:endParaRPr lang="en-US" sz="1400" dirty="0">
              <a:sym typeface="Wingdings" panose="05000000000000000000" pitchFamily="2" charset="2"/>
            </a:endParaRPr>
          </a:p>
          <a:p>
            <a:r>
              <a:rPr lang="en-US" sz="1400" dirty="0">
                <a:sym typeface="Wingdings" panose="05000000000000000000" pitchFamily="2" charset="2"/>
              </a:rPr>
              <a:t>Enumerate the tables using .tables and enumerate the columns of the tables doing .schema &lt;</a:t>
            </a:r>
            <a:r>
              <a:rPr lang="en-US" sz="1400" dirty="0" err="1">
                <a:sym typeface="Wingdings" panose="05000000000000000000" pitchFamily="2" charset="2"/>
              </a:rPr>
              <a:t>table_name</a:t>
            </a:r>
            <a:r>
              <a:rPr lang="en-US" sz="1400" dirty="0">
                <a:sym typeface="Wingdings" panose="05000000000000000000" pitchFamily="2" charset="2"/>
              </a:rPr>
              <a:t>&gt;</a:t>
            </a:r>
          </a:p>
          <a:p>
            <a:pPr marL="0" indent="0">
              <a:buNone/>
            </a:pPr>
            <a:endParaRPr lang="en-US" sz="1400" dirty="0">
              <a:sym typeface="Wingdings" panose="05000000000000000000" pitchFamily="2" charset="2"/>
            </a:endParaRPr>
          </a:p>
          <a:p>
            <a:pPr marL="0" indent="0">
              <a:buNone/>
            </a:pPr>
            <a:r>
              <a:rPr lang="en-US" sz="1400" dirty="0" smtClean="0">
                <a:sym typeface="Wingdings" panose="05000000000000000000" pitchFamily="2" charset="2"/>
              </a:rPr>
              <a:t>	</a:t>
            </a:r>
            <a:r>
              <a:rPr lang="en-US" sz="1400" dirty="0">
                <a:sym typeface="Wingdings" panose="05000000000000000000" pitchFamily="2" charset="2"/>
              </a:rPr>
              <a:t> https://sqlitebrowser.org/</a:t>
            </a:r>
            <a:endParaRPr lang="en-US" sz="1400" dirty="0" smtClean="0">
              <a:sym typeface="Wingdings" panose="05000000000000000000" pitchFamily="2" charset="2"/>
            </a:endParaRPr>
          </a:p>
          <a:p>
            <a:pPr marL="0" indent="0">
              <a:buNone/>
            </a:pPr>
            <a:endParaRPr lang="en-US" sz="1400" dirty="0" smtClean="0">
              <a:sym typeface="Wingdings" panose="05000000000000000000" pitchFamily="2" charset="2"/>
            </a:endParaRPr>
          </a:p>
          <a:p>
            <a:pPr marL="0" indent="0">
              <a:buNone/>
            </a:pPr>
            <a:endParaRPr lang="en-US" sz="1400" dirty="0">
              <a:sym typeface="Wingdings" panose="05000000000000000000" pitchFamily="2" charset="2"/>
            </a:endParaRPr>
          </a:p>
          <a:p>
            <a:pPr marL="0" indent="0">
              <a:buNone/>
            </a:pPr>
            <a:endParaRPr lang="en-US" sz="1400" dirty="0" smtClean="0">
              <a:sym typeface="Wingdings" panose="05000000000000000000" pitchFamily="2" charset="2"/>
            </a:endParaRPr>
          </a:p>
        </p:txBody>
      </p:sp>
    </p:spTree>
    <p:extLst>
      <p:ext uri="{BB962C8B-B14F-4D97-AF65-F5344CB8AC3E}">
        <p14:creationId xmlns:p14="http://schemas.microsoft.com/office/powerpoint/2010/main" val="218399824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S" dirty="0" smtClean="0"/>
              <a:t>LAB: </a:t>
            </a:r>
            <a:r>
              <a:rPr lang="es-ES" b="1" dirty="0" smtClean="0"/>
              <a:t>InsecureBankv2</a:t>
            </a:r>
            <a:r>
              <a:rPr lang="es-ES" b="1" dirty="0"/>
              <a:t/>
            </a:r>
            <a:br>
              <a:rPr lang="es-ES" b="1" dirty="0"/>
            </a:br>
            <a:endParaRPr lang="es-ES" dirty="0"/>
          </a:p>
        </p:txBody>
      </p:sp>
      <p:sp>
        <p:nvSpPr>
          <p:cNvPr id="3" name="Marcador de contenido 2"/>
          <p:cNvSpPr>
            <a:spLocks noGrp="1"/>
          </p:cNvSpPr>
          <p:nvPr>
            <p:ph idx="1"/>
          </p:nvPr>
        </p:nvSpPr>
        <p:spPr>
          <a:xfrm>
            <a:off x="1103312" y="1725434"/>
            <a:ext cx="10629509" cy="4522966"/>
          </a:xfrm>
        </p:spPr>
        <p:txBody>
          <a:bodyPr/>
          <a:lstStyle/>
          <a:p>
            <a:r>
              <a:rPr lang="es-ES" dirty="0" err="1"/>
              <a:t>git</a:t>
            </a:r>
            <a:r>
              <a:rPr lang="es-ES" dirty="0"/>
              <a:t> clone </a:t>
            </a:r>
            <a:r>
              <a:rPr lang="es-ES" dirty="0">
                <a:hlinkClick r:id="rId2"/>
              </a:rPr>
              <a:t>https://</a:t>
            </a:r>
            <a:r>
              <a:rPr lang="es-ES" dirty="0" smtClean="0">
                <a:hlinkClick r:id="rId2"/>
              </a:rPr>
              <a:t>github.com/dineshshetty/Android-InsecureBankv2.git</a:t>
            </a:r>
            <a:endParaRPr lang="es-ES" dirty="0" smtClean="0"/>
          </a:p>
          <a:p>
            <a:r>
              <a:rPr lang="es-ES" dirty="0"/>
              <a:t>cd </a:t>
            </a:r>
            <a:r>
              <a:rPr lang="es-ES" dirty="0" smtClean="0"/>
              <a:t>Android-InsecureBankv2</a:t>
            </a:r>
          </a:p>
          <a:p>
            <a:r>
              <a:rPr lang="es-ES" dirty="0" err="1"/>
              <a:t>adb</a:t>
            </a:r>
            <a:r>
              <a:rPr lang="es-ES" dirty="0"/>
              <a:t> </a:t>
            </a:r>
            <a:r>
              <a:rPr lang="es-ES" dirty="0" err="1"/>
              <a:t>install</a:t>
            </a:r>
            <a:r>
              <a:rPr lang="es-ES" dirty="0"/>
              <a:t> </a:t>
            </a:r>
            <a:r>
              <a:rPr lang="es-ES" dirty="0" smtClean="0"/>
              <a:t>InsecureBankv2.apk</a:t>
            </a:r>
          </a:p>
          <a:p>
            <a:r>
              <a:rPr lang="es-ES" dirty="0"/>
              <a:t>cd </a:t>
            </a:r>
            <a:r>
              <a:rPr lang="es-ES" dirty="0" err="1" smtClean="0"/>
              <a:t>AndroLabServer</a:t>
            </a:r>
            <a:endParaRPr lang="es-ES" dirty="0" smtClean="0"/>
          </a:p>
          <a:p>
            <a:r>
              <a:rPr lang="es-ES" dirty="0" err="1" smtClean="0"/>
              <a:t>Virtualenv</a:t>
            </a:r>
            <a:r>
              <a:rPr lang="es-ES" dirty="0" smtClean="0"/>
              <a:t> –p </a:t>
            </a:r>
            <a:r>
              <a:rPr lang="es-ES" dirty="0" err="1" smtClean="0"/>
              <a:t>virtualenv</a:t>
            </a:r>
            <a:r>
              <a:rPr lang="es-ES" dirty="0" smtClean="0"/>
              <a:t> –Python=/</a:t>
            </a:r>
            <a:r>
              <a:rPr lang="es-ES" dirty="0" err="1" smtClean="0"/>
              <a:t>usr</a:t>
            </a:r>
            <a:r>
              <a:rPr lang="es-ES" dirty="0" smtClean="0"/>
              <a:t>/</a:t>
            </a:r>
            <a:r>
              <a:rPr lang="es-ES" dirty="0" err="1" smtClean="0"/>
              <a:t>bin</a:t>
            </a:r>
            <a:r>
              <a:rPr lang="es-ES" dirty="0" smtClean="0"/>
              <a:t>/python2.7 </a:t>
            </a:r>
            <a:r>
              <a:rPr lang="es-ES" dirty="0" err="1" smtClean="0"/>
              <a:t>venv</a:t>
            </a:r>
            <a:endParaRPr lang="es-ES" dirty="0" smtClean="0"/>
          </a:p>
          <a:p>
            <a:r>
              <a:rPr lang="es-ES" dirty="0" err="1" smtClean="0"/>
              <a:t>Source</a:t>
            </a:r>
            <a:r>
              <a:rPr lang="es-ES" dirty="0" smtClean="0"/>
              <a:t> </a:t>
            </a:r>
            <a:r>
              <a:rPr lang="es-ES" dirty="0" err="1" smtClean="0"/>
              <a:t>venv</a:t>
            </a:r>
            <a:r>
              <a:rPr lang="es-ES" dirty="0" smtClean="0"/>
              <a:t>/</a:t>
            </a:r>
            <a:r>
              <a:rPr lang="es-ES" dirty="0" err="1" smtClean="0"/>
              <a:t>bin</a:t>
            </a:r>
            <a:r>
              <a:rPr lang="es-ES" dirty="0" smtClean="0"/>
              <a:t>/actívate</a:t>
            </a:r>
          </a:p>
          <a:p>
            <a:r>
              <a:rPr lang="es-ES" dirty="0" err="1"/>
              <a:t>pip</a:t>
            </a:r>
            <a:r>
              <a:rPr lang="es-ES" dirty="0"/>
              <a:t> </a:t>
            </a:r>
            <a:r>
              <a:rPr lang="es-ES" dirty="0" err="1"/>
              <a:t>install</a:t>
            </a:r>
            <a:r>
              <a:rPr lang="es-ES" dirty="0"/>
              <a:t> -r </a:t>
            </a:r>
            <a:r>
              <a:rPr lang="es-ES" dirty="0" smtClean="0"/>
              <a:t>requirements.txt</a:t>
            </a:r>
          </a:p>
          <a:p>
            <a:r>
              <a:rPr lang="es-ES" dirty="0" err="1"/>
              <a:t>python</a:t>
            </a:r>
            <a:r>
              <a:rPr lang="es-ES" dirty="0"/>
              <a:t> app.py</a:t>
            </a:r>
          </a:p>
          <a:p>
            <a:endParaRPr lang="es-ES" dirty="0" smtClean="0"/>
          </a:p>
          <a:p>
            <a:endParaRPr lang="es-ES" dirty="0"/>
          </a:p>
        </p:txBody>
      </p:sp>
    </p:spTree>
    <p:extLst>
      <p:ext uri="{BB962C8B-B14F-4D97-AF65-F5344CB8AC3E}">
        <p14:creationId xmlns:p14="http://schemas.microsoft.com/office/powerpoint/2010/main" val="9055449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46111" y="452718"/>
            <a:ext cx="10159421" cy="1400530"/>
          </a:xfrm>
        </p:spPr>
        <p:txBody>
          <a:bodyPr/>
          <a:lstStyle/>
          <a:p>
            <a:pPr algn="ctr"/>
            <a:r>
              <a:rPr lang="es-ES" sz="3200" dirty="0" err="1" smtClean="0"/>
              <a:t>Information</a:t>
            </a:r>
            <a:r>
              <a:rPr lang="es-ES" sz="3200" dirty="0" smtClean="0"/>
              <a:t> </a:t>
            </a:r>
            <a:r>
              <a:rPr lang="es-ES" sz="3200" dirty="0" err="1"/>
              <a:t>leaks</a:t>
            </a:r>
            <a:r>
              <a:rPr lang="es-ES" sz="3200" dirty="0"/>
              <a:t> in </a:t>
            </a:r>
            <a:r>
              <a:rPr lang="es-ES" sz="3200" dirty="0" err="1"/>
              <a:t>system</a:t>
            </a:r>
            <a:r>
              <a:rPr lang="es-ES" sz="3200" dirty="0"/>
              <a:t> </a:t>
            </a:r>
            <a:r>
              <a:rPr lang="es-ES" sz="3200" dirty="0" err="1"/>
              <a:t>logs</a:t>
            </a:r>
            <a:endParaRPr lang="es-ES" sz="3200" dirty="0"/>
          </a:p>
        </p:txBody>
      </p:sp>
      <p:sp>
        <p:nvSpPr>
          <p:cNvPr id="3" name="Marcador de contenido 2"/>
          <p:cNvSpPr>
            <a:spLocks noGrp="1"/>
          </p:cNvSpPr>
          <p:nvPr>
            <p:ph idx="1"/>
          </p:nvPr>
        </p:nvSpPr>
        <p:spPr/>
        <p:txBody>
          <a:bodyPr>
            <a:normAutofit/>
          </a:bodyPr>
          <a:lstStyle/>
          <a:p>
            <a:r>
              <a:rPr lang="en-US" sz="1400" dirty="0"/>
              <a:t>It is </a:t>
            </a:r>
            <a:r>
              <a:rPr lang="en-US" sz="1400" dirty="0" smtClean="0"/>
              <a:t>a common practice during </a:t>
            </a:r>
            <a:r>
              <a:rPr lang="en-US" sz="1400" dirty="0"/>
              <a:t>the development of mobile applications to use the system debug logs to trace the execution of the program, but when the application goes into production, the execution traces may contain sensitive information that should not be exposed, as it can be read by a third party.</a:t>
            </a:r>
          </a:p>
          <a:p>
            <a:endParaRPr lang="en-US" dirty="0"/>
          </a:p>
          <a:p>
            <a:endParaRPr lang="en-US" dirty="0" smtClean="0"/>
          </a:p>
          <a:p>
            <a:endParaRPr lang="en-US" dirty="0"/>
          </a:p>
          <a:p>
            <a:endParaRPr lang="en-US" dirty="0" smtClean="0"/>
          </a:p>
          <a:p>
            <a:endParaRPr lang="en-US" dirty="0"/>
          </a:p>
          <a:p>
            <a:pPr marL="0" indent="0">
              <a:buNone/>
            </a:pPr>
            <a:r>
              <a:rPr lang="es-ES" sz="1400" b="1" dirty="0" smtClean="0"/>
              <a:t>	</a:t>
            </a:r>
          </a:p>
          <a:p>
            <a:pPr marL="0" indent="0">
              <a:buNone/>
            </a:pPr>
            <a:r>
              <a:rPr lang="es-ES" sz="1400" b="1" dirty="0"/>
              <a:t>	</a:t>
            </a:r>
            <a:r>
              <a:rPr lang="es-ES" sz="1400" b="1" dirty="0" smtClean="0">
                <a:sym typeface="Wingdings" panose="05000000000000000000" pitchFamily="2" charset="2"/>
              </a:rPr>
              <a:t> </a:t>
            </a:r>
            <a:r>
              <a:rPr lang="es-ES" sz="1400" b="1" dirty="0" err="1" smtClean="0"/>
              <a:t>adb</a:t>
            </a:r>
            <a:r>
              <a:rPr lang="es-ES" sz="1400" b="1" dirty="0" smtClean="0"/>
              <a:t> </a:t>
            </a:r>
            <a:r>
              <a:rPr lang="es-ES" sz="1400" b="1" dirty="0" err="1"/>
              <a:t>logcat</a:t>
            </a:r>
            <a:r>
              <a:rPr lang="es-ES" sz="1400" b="1" dirty="0"/>
              <a:t> &gt; insecureLogs.txt</a:t>
            </a:r>
          </a:p>
        </p:txBody>
      </p:sp>
      <p:pic>
        <p:nvPicPr>
          <p:cNvPr id="4" name="Imagen 3"/>
          <p:cNvPicPr>
            <a:picLocks noChangeAspect="1"/>
          </p:cNvPicPr>
          <p:nvPr/>
        </p:nvPicPr>
        <p:blipFill>
          <a:blip r:embed="rId2"/>
          <a:stretch>
            <a:fillRect/>
          </a:stretch>
        </p:blipFill>
        <p:spPr>
          <a:xfrm>
            <a:off x="1537879" y="3173268"/>
            <a:ext cx="8276078" cy="1954779"/>
          </a:xfrm>
          <a:prstGeom prst="rect">
            <a:avLst/>
          </a:prstGeom>
          <a:ln>
            <a:solidFill>
              <a:schemeClr val="tx1"/>
            </a:solidFill>
          </a:ln>
        </p:spPr>
      </p:pic>
    </p:spTree>
    <p:extLst>
      <p:ext uri="{BB962C8B-B14F-4D97-AF65-F5344CB8AC3E}">
        <p14:creationId xmlns:p14="http://schemas.microsoft.com/office/powerpoint/2010/main" val="169533312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46111" y="452718"/>
            <a:ext cx="10978696" cy="1400530"/>
          </a:xfrm>
        </p:spPr>
        <p:txBody>
          <a:bodyPr/>
          <a:lstStyle/>
          <a:p>
            <a:pPr algn="ctr"/>
            <a:r>
              <a:rPr lang="es-ES" sz="3200" dirty="0" err="1" smtClean="0"/>
              <a:t>Insecure</a:t>
            </a:r>
            <a:r>
              <a:rPr lang="es-ES" sz="3200" dirty="0" smtClean="0"/>
              <a:t> </a:t>
            </a:r>
            <a:r>
              <a:rPr lang="es-ES" sz="3200" dirty="0" err="1" smtClean="0"/>
              <a:t>WebView</a:t>
            </a:r>
            <a:r>
              <a:rPr lang="es-ES" dirty="0" smtClean="0"/>
              <a:t/>
            </a:r>
            <a:br>
              <a:rPr lang="es-ES" dirty="0" smtClean="0"/>
            </a:br>
            <a:endParaRPr lang="es-ES" dirty="0"/>
          </a:p>
        </p:txBody>
      </p:sp>
      <p:sp>
        <p:nvSpPr>
          <p:cNvPr id="3" name="Marcador de contenido 2"/>
          <p:cNvSpPr>
            <a:spLocks noGrp="1"/>
          </p:cNvSpPr>
          <p:nvPr>
            <p:ph idx="1"/>
          </p:nvPr>
        </p:nvSpPr>
        <p:spPr>
          <a:xfrm>
            <a:off x="793212" y="1639450"/>
            <a:ext cx="8946541" cy="4195481"/>
          </a:xfrm>
        </p:spPr>
        <p:txBody>
          <a:bodyPr>
            <a:normAutofit/>
          </a:bodyPr>
          <a:lstStyle/>
          <a:p>
            <a:r>
              <a:rPr lang="en-US" sz="1400" dirty="0"/>
              <a:t>Mobile applications </a:t>
            </a:r>
            <a:r>
              <a:rPr lang="en-US" sz="1400" dirty="0" smtClean="0"/>
              <a:t>use </a:t>
            </a:r>
            <a:r>
              <a:rPr lang="en-US" sz="1400" u="sng" dirty="0" err="1" smtClean="0">
                <a:solidFill>
                  <a:srgbClr val="FFFF00"/>
                </a:solidFill>
              </a:rPr>
              <a:t>WebViews</a:t>
            </a:r>
            <a:r>
              <a:rPr lang="en-US" sz="1400" u="sng" dirty="0" smtClean="0">
                <a:solidFill>
                  <a:srgbClr val="FFFF00"/>
                </a:solidFill>
              </a:rPr>
              <a:t> </a:t>
            </a:r>
            <a:r>
              <a:rPr lang="en-US" sz="1400" dirty="0" smtClean="0"/>
              <a:t>components </a:t>
            </a:r>
            <a:r>
              <a:rPr lang="en-US" sz="1400" dirty="0"/>
              <a:t>to integrate a browser in the context of the mobile application to interact with a web platform. In order to reduce the exposure surface of the application it is advisable to use a whitelist approach by limiting the specific domains that can be loaded by the </a:t>
            </a:r>
            <a:r>
              <a:rPr lang="en-US" sz="1400" dirty="0" err="1"/>
              <a:t>WebView</a:t>
            </a:r>
            <a:r>
              <a:rPr lang="en-US" sz="1400" dirty="0"/>
              <a:t>.</a:t>
            </a:r>
            <a:endParaRPr lang="es-ES" sz="1400" dirty="0"/>
          </a:p>
        </p:txBody>
      </p:sp>
      <p:pic>
        <p:nvPicPr>
          <p:cNvPr id="4" name="Imagen 3"/>
          <p:cNvPicPr>
            <a:picLocks noChangeAspect="1"/>
          </p:cNvPicPr>
          <p:nvPr/>
        </p:nvPicPr>
        <p:blipFill>
          <a:blip r:embed="rId2"/>
          <a:stretch>
            <a:fillRect/>
          </a:stretch>
        </p:blipFill>
        <p:spPr>
          <a:xfrm>
            <a:off x="1370353" y="3297891"/>
            <a:ext cx="6552468" cy="2794435"/>
          </a:xfrm>
          <a:prstGeom prst="rect">
            <a:avLst/>
          </a:prstGeom>
          <a:ln>
            <a:solidFill>
              <a:schemeClr val="tx1"/>
            </a:solidFill>
          </a:ln>
        </p:spPr>
      </p:pic>
      <p:pic>
        <p:nvPicPr>
          <p:cNvPr id="6" name="Imagen 5"/>
          <p:cNvPicPr>
            <a:picLocks noChangeAspect="1"/>
          </p:cNvPicPr>
          <p:nvPr/>
        </p:nvPicPr>
        <p:blipFill>
          <a:blip r:embed="rId3"/>
          <a:stretch>
            <a:fillRect/>
          </a:stretch>
        </p:blipFill>
        <p:spPr>
          <a:xfrm>
            <a:off x="8274864" y="2574308"/>
            <a:ext cx="1800476" cy="3724795"/>
          </a:xfrm>
          <a:prstGeom prst="rect">
            <a:avLst/>
          </a:prstGeom>
          <a:ln>
            <a:solidFill>
              <a:schemeClr val="tx1"/>
            </a:solidFill>
          </a:ln>
        </p:spPr>
      </p:pic>
    </p:spTree>
    <p:extLst>
      <p:ext uri="{BB962C8B-B14F-4D97-AF65-F5344CB8AC3E}">
        <p14:creationId xmlns:p14="http://schemas.microsoft.com/office/powerpoint/2010/main" val="288156385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46111" y="452718"/>
            <a:ext cx="10978696" cy="1400530"/>
          </a:xfrm>
        </p:spPr>
        <p:txBody>
          <a:bodyPr>
            <a:normAutofit/>
          </a:bodyPr>
          <a:lstStyle/>
          <a:p>
            <a:pPr algn="ctr"/>
            <a:r>
              <a:rPr lang="en-US" sz="3200" dirty="0"/>
              <a:t>I</a:t>
            </a:r>
            <a:r>
              <a:rPr lang="en-US" sz="3200" dirty="0" smtClean="0"/>
              <a:t>nformation </a:t>
            </a:r>
            <a:r>
              <a:rPr lang="en-US" sz="3200" dirty="0"/>
              <a:t>leakage through the pasteboard</a:t>
            </a:r>
            <a:r>
              <a:rPr lang="es-ES" dirty="0" smtClean="0"/>
              <a:t/>
            </a:r>
            <a:br>
              <a:rPr lang="es-ES" dirty="0" smtClean="0"/>
            </a:br>
            <a:endParaRPr lang="es-ES" dirty="0"/>
          </a:p>
        </p:txBody>
      </p:sp>
      <p:sp>
        <p:nvSpPr>
          <p:cNvPr id="3" name="Marcador de contenido 2"/>
          <p:cNvSpPr>
            <a:spLocks noGrp="1"/>
          </p:cNvSpPr>
          <p:nvPr>
            <p:ph idx="1"/>
          </p:nvPr>
        </p:nvSpPr>
        <p:spPr>
          <a:xfrm>
            <a:off x="793212" y="1639450"/>
            <a:ext cx="9011691" cy="4523434"/>
          </a:xfrm>
        </p:spPr>
        <p:txBody>
          <a:bodyPr>
            <a:normAutofit/>
          </a:bodyPr>
          <a:lstStyle/>
          <a:p>
            <a:r>
              <a:rPr lang="en-US" sz="1400" dirty="0"/>
              <a:t>The </a:t>
            </a:r>
            <a:r>
              <a:rPr lang="en-US" sz="1400" u="sng" dirty="0">
                <a:solidFill>
                  <a:srgbClr val="FFFF00"/>
                </a:solidFill>
              </a:rPr>
              <a:t>clipboard/pasteboard functionalities </a:t>
            </a:r>
            <a:r>
              <a:rPr lang="en-US" sz="1400" dirty="0"/>
              <a:t>may expose sensitive information of the application, which could be monitored by other applications installed on the device</a:t>
            </a:r>
            <a:r>
              <a:rPr lang="en-US" sz="1400" dirty="0" smtClean="0"/>
              <a:t>.</a:t>
            </a:r>
          </a:p>
          <a:p>
            <a:endParaRPr lang="en-US" sz="1400" dirty="0"/>
          </a:p>
          <a:p>
            <a:pPr marL="0" indent="0">
              <a:buNone/>
            </a:pPr>
            <a:r>
              <a:rPr lang="en-US" sz="1400" dirty="0" smtClean="0">
                <a:sym typeface="Wingdings" panose="05000000000000000000" pitchFamily="2" charset="2"/>
              </a:rPr>
              <a:t>                                                         </a:t>
            </a:r>
          </a:p>
          <a:p>
            <a:pPr marL="0" indent="0">
              <a:buNone/>
            </a:pPr>
            <a:endParaRPr lang="en-US" sz="1400" dirty="0">
              <a:sym typeface="Wingdings" panose="05000000000000000000" pitchFamily="2" charset="2"/>
            </a:endParaRPr>
          </a:p>
          <a:p>
            <a:pPr marL="0" indent="0">
              <a:buNone/>
            </a:pPr>
            <a:endParaRPr lang="en-US" sz="1400" dirty="0" smtClean="0">
              <a:sym typeface="Wingdings" panose="05000000000000000000" pitchFamily="2" charset="2"/>
            </a:endParaRPr>
          </a:p>
          <a:p>
            <a:pPr marL="0" indent="0">
              <a:buNone/>
            </a:pPr>
            <a:endParaRPr lang="en-US" sz="1400" dirty="0">
              <a:sym typeface="Wingdings" panose="05000000000000000000" pitchFamily="2" charset="2"/>
            </a:endParaRPr>
          </a:p>
          <a:p>
            <a:pPr marL="0" indent="0">
              <a:buNone/>
            </a:pPr>
            <a:endParaRPr lang="en-US" sz="1400" dirty="0" smtClean="0">
              <a:sym typeface="Wingdings" panose="05000000000000000000" pitchFamily="2" charset="2"/>
            </a:endParaRPr>
          </a:p>
          <a:p>
            <a:pPr marL="0" indent="0">
              <a:buNone/>
            </a:pPr>
            <a:endParaRPr lang="en-US" sz="1400" dirty="0">
              <a:sym typeface="Wingdings" panose="05000000000000000000" pitchFamily="2" charset="2"/>
            </a:endParaRPr>
          </a:p>
          <a:p>
            <a:pPr marL="0" indent="0">
              <a:buNone/>
            </a:pPr>
            <a:endParaRPr lang="en-US" sz="1400" dirty="0" smtClean="0">
              <a:sym typeface="Wingdings" panose="05000000000000000000" pitchFamily="2" charset="2"/>
            </a:endParaRPr>
          </a:p>
          <a:p>
            <a:pPr marL="0" indent="0">
              <a:buNone/>
            </a:pPr>
            <a:endParaRPr lang="en-US" sz="1400" dirty="0">
              <a:sym typeface="Wingdings" panose="05000000000000000000" pitchFamily="2" charset="2"/>
            </a:endParaRPr>
          </a:p>
          <a:p>
            <a:pPr marL="0" indent="0">
              <a:buNone/>
            </a:pPr>
            <a:r>
              <a:rPr lang="en-US" sz="1400" dirty="0" smtClean="0">
                <a:sym typeface="Wingdings" panose="05000000000000000000" pitchFamily="2" charset="2"/>
              </a:rPr>
              <a:t> </a:t>
            </a:r>
            <a:r>
              <a:rPr lang="en-US" sz="1400" b="1" dirty="0">
                <a:sym typeface="Wingdings" panose="05000000000000000000" pitchFamily="2" charset="2"/>
              </a:rPr>
              <a:t> </a:t>
            </a:r>
            <a:r>
              <a:rPr lang="en-US" sz="1400" b="1" dirty="0" err="1">
                <a:sym typeface="Wingdings" panose="05000000000000000000" pitchFamily="2" charset="2"/>
              </a:rPr>
              <a:t>adb</a:t>
            </a:r>
            <a:r>
              <a:rPr lang="en-US" sz="1400" b="1" dirty="0">
                <a:sym typeface="Wingdings" panose="05000000000000000000" pitchFamily="2" charset="2"/>
              </a:rPr>
              <a:t> shell </a:t>
            </a:r>
            <a:r>
              <a:rPr lang="en-US" sz="1400" b="1" dirty="0" err="1">
                <a:sym typeface="Wingdings" panose="05000000000000000000" pitchFamily="2" charset="2"/>
              </a:rPr>
              <a:t>ps</a:t>
            </a:r>
            <a:r>
              <a:rPr lang="en-US" sz="1400" b="1" dirty="0">
                <a:sym typeface="Wingdings" panose="05000000000000000000" pitchFamily="2" charset="2"/>
              </a:rPr>
              <a:t> | </a:t>
            </a:r>
            <a:r>
              <a:rPr lang="en-US" sz="1400" b="1" dirty="0" err="1">
                <a:sym typeface="Wingdings" panose="05000000000000000000" pitchFamily="2" charset="2"/>
              </a:rPr>
              <a:t>grep</a:t>
            </a:r>
            <a:r>
              <a:rPr lang="en-US" sz="1400" b="1" dirty="0">
                <a:sym typeface="Wingdings" panose="05000000000000000000" pitchFamily="2" charset="2"/>
              </a:rPr>
              <a:t> </a:t>
            </a:r>
            <a:r>
              <a:rPr lang="en-US" sz="1400" b="1" dirty="0" err="1">
                <a:sym typeface="Wingdings" panose="05000000000000000000" pitchFamily="2" charset="2"/>
              </a:rPr>
              <a:t>appPackageName</a:t>
            </a:r>
            <a:endParaRPr lang="en-US" sz="1400" b="1" dirty="0">
              <a:sym typeface="Wingdings" panose="05000000000000000000" pitchFamily="2" charset="2"/>
            </a:endParaRPr>
          </a:p>
          <a:p>
            <a:pPr marL="0" indent="0">
              <a:buNone/>
            </a:pPr>
            <a:r>
              <a:rPr lang="en-US" sz="1400" b="1" dirty="0">
                <a:sym typeface="Wingdings" panose="05000000000000000000" pitchFamily="2" charset="2"/>
              </a:rPr>
              <a:t> </a:t>
            </a:r>
            <a:r>
              <a:rPr lang="en-US" sz="1400" b="1" dirty="0" smtClean="0">
                <a:sym typeface="Wingdings" panose="05000000000000000000" pitchFamily="2" charset="2"/>
              </a:rPr>
              <a:t> </a:t>
            </a:r>
            <a:r>
              <a:rPr lang="en-US" sz="1400" b="1" dirty="0" err="1">
                <a:sym typeface="Wingdings" panose="05000000000000000000" pitchFamily="2" charset="2"/>
              </a:rPr>
              <a:t>adb</a:t>
            </a:r>
            <a:r>
              <a:rPr lang="en-US" sz="1400" b="1" dirty="0">
                <a:sym typeface="Wingdings" panose="05000000000000000000" pitchFamily="2" charset="2"/>
              </a:rPr>
              <a:t> shell </a:t>
            </a:r>
            <a:r>
              <a:rPr lang="en-US" sz="1400" b="1" dirty="0" err="1">
                <a:sym typeface="Wingdings" panose="05000000000000000000" pitchFamily="2" charset="2"/>
              </a:rPr>
              <a:t>su</a:t>
            </a:r>
            <a:r>
              <a:rPr lang="en-US" sz="1400" b="1" dirty="0">
                <a:sym typeface="Wingdings" panose="05000000000000000000" pitchFamily="2" charset="2"/>
              </a:rPr>
              <a:t> ($</a:t>
            </a:r>
            <a:r>
              <a:rPr lang="en-US" sz="1400" b="1" dirty="0" err="1">
                <a:sym typeface="Wingdings" panose="05000000000000000000" pitchFamily="2" charset="2"/>
              </a:rPr>
              <a:t>userApp</a:t>
            </a:r>
            <a:r>
              <a:rPr lang="en-US" sz="1400" b="1" dirty="0">
                <a:sym typeface="Wingdings" panose="05000000000000000000" pitchFamily="2" charset="2"/>
              </a:rPr>
              <a:t>) service call clipboard 2 s16 </a:t>
            </a:r>
            <a:r>
              <a:rPr lang="en-US" sz="1400" b="1" dirty="0" err="1">
                <a:sym typeface="Wingdings" panose="05000000000000000000" pitchFamily="2" charset="2"/>
              </a:rPr>
              <a:t>appPackageName</a:t>
            </a:r>
            <a:endParaRPr lang="es-ES" sz="1400" b="1" dirty="0"/>
          </a:p>
        </p:txBody>
      </p:sp>
      <p:pic>
        <p:nvPicPr>
          <p:cNvPr id="4" name="Imagen 3"/>
          <p:cNvPicPr>
            <a:picLocks noChangeAspect="1"/>
          </p:cNvPicPr>
          <p:nvPr/>
        </p:nvPicPr>
        <p:blipFill>
          <a:blip r:embed="rId2"/>
          <a:stretch>
            <a:fillRect/>
          </a:stretch>
        </p:blipFill>
        <p:spPr>
          <a:xfrm>
            <a:off x="2787121" y="2242059"/>
            <a:ext cx="5191850" cy="2915057"/>
          </a:xfrm>
          <a:prstGeom prst="rect">
            <a:avLst/>
          </a:prstGeom>
        </p:spPr>
      </p:pic>
    </p:spTree>
    <p:extLst>
      <p:ext uri="{BB962C8B-B14F-4D97-AF65-F5344CB8AC3E}">
        <p14:creationId xmlns:p14="http://schemas.microsoft.com/office/powerpoint/2010/main" val="186562599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46111" y="452718"/>
            <a:ext cx="10978696" cy="1400530"/>
          </a:xfrm>
        </p:spPr>
        <p:txBody>
          <a:bodyPr>
            <a:normAutofit fontScale="90000"/>
          </a:bodyPr>
          <a:lstStyle/>
          <a:p>
            <a:pPr algn="ctr"/>
            <a:r>
              <a:rPr lang="en-US" sz="3200" dirty="0"/>
              <a:t>Snapshots</a:t>
            </a:r>
            <a:r>
              <a:rPr lang="es-ES" dirty="0" smtClean="0"/>
              <a:t/>
            </a:r>
            <a:br>
              <a:rPr lang="es-ES" dirty="0" smtClean="0"/>
            </a:br>
            <a:r>
              <a:rPr lang="en-US" sz="2400" dirty="0" smtClean="0"/>
              <a:t>Thumbnail </a:t>
            </a:r>
            <a:r>
              <a:rPr lang="en-US" sz="2400" dirty="0"/>
              <a:t>image information leakage / Screenshot information leakage</a:t>
            </a:r>
            <a:r>
              <a:rPr lang="es-ES" dirty="0" smtClean="0"/>
              <a:t/>
            </a:r>
            <a:br>
              <a:rPr lang="es-ES" dirty="0" smtClean="0"/>
            </a:br>
            <a:endParaRPr lang="es-ES" dirty="0"/>
          </a:p>
        </p:txBody>
      </p:sp>
      <p:pic>
        <p:nvPicPr>
          <p:cNvPr id="5" name="Imagen 4"/>
          <p:cNvPicPr>
            <a:picLocks noChangeAspect="1"/>
          </p:cNvPicPr>
          <p:nvPr/>
        </p:nvPicPr>
        <p:blipFill>
          <a:blip r:embed="rId2"/>
          <a:stretch>
            <a:fillRect/>
          </a:stretch>
        </p:blipFill>
        <p:spPr>
          <a:xfrm>
            <a:off x="7501047" y="2706985"/>
            <a:ext cx="2285507" cy="3594755"/>
          </a:xfrm>
          <a:prstGeom prst="rect">
            <a:avLst/>
          </a:prstGeom>
          <a:ln>
            <a:solidFill>
              <a:schemeClr val="tx1"/>
            </a:solidFill>
          </a:ln>
        </p:spPr>
      </p:pic>
      <p:sp>
        <p:nvSpPr>
          <p:cNvPr id="9" name="Rectángulo 8"/>
          <p:cNvSpPr/>
          <p:nvPr/>
        </p:nvSpPr>
        <p:spPr>
          <a:xfrm>
            <a:off x="646111" y="1827948"/>
            <a:ext cx="5353318" cy="738664"/>
          </a:xfrm>
          <a:prstGeom prst="rect">
            <a:avLst/>
          </a:prstGeom>
        </p:spPr>
        <p:txBody>
          <a:bodyPr wrap="square">
            <a:spAutoFit/>
          </a:bodyPr>
          <a:lstStyle/>
          <a:p>
            <a:pPr marL="342900" indent="-342900">
              <a:spcBef>
                <a:spcPts val="1000"/>
              </a:spcBef>
              <a:buClr>
                <a:schemeClr val="bg2">
                  <a:lumMod val="40000"/>
                  <a:lumOff val="60000"/>
                </a:schemeClr>
              </a:buClr>
              <a:buSzPct val="80000"/>
              <a:buFont typeface="Wingdings 3" charset="2"/>
              <a:buChar char=""/>
            </a:pPr>
            <a:r>
              <a:rPr lang="en-US" sz="1400" dirty="0">
                <a:latin typeface="+mj-lt"/>
                <a:ea typeface="+mj-ea"/>
                <a:cs typeface="+mj-cs"/>
              </a:rPr>
              <a:t>The risk associated with this type of failure is that, as a rule, such screenshots may contain sensitive user or application data that is considered susceptible to theft.</a:t>
            </a:r>
            <a:endParaRPr lang="es-ES" sz="1400" dirty="0">
              <a:latin typeface="+mj-lt"/>
              <a:ea typeface="+mj-ea"/>
              <a:cs typeface="+mj-cs"/>
            </a:endParaRPr>
          </a:p>
        </p:txBody>
      </p:sp>
      <p:sp>
        <p:nvSpPr>
          <p:cNvPr id="10" name="Rectángulo 9"/>
          <p:cNvSpPr/>
          <p:nvPr/>
        </p:nvSpPr>
        <p:spPr>
          <a:xfrm>
            <a:off x="5999429" y="1853248"/>
            <a:ext cx="6096000" cy="738664"/>
          </a:xfrm>
          <a:prstGeom prst="rect">
            <a:avLst/>
          </a:prstGeom>
        </p:spPr>
        <p:txBody>
          <a:bodyPr>
            <a:spAutoFit/>
          </a:bodyPr>
          <a:lstStyle/>
          <a:p>
            <a:pPr marL="342900" indent="-342900">
              <a:spcBef>
                <a:spcPts val="1000"/>
              </a:spcBef>
              <a:buClr>
                <a:schemeClr val="bg2">
                  <a:lumMod val="40000"/>
                  <a:lumOff val="60000"/>
                </a:schemeClr>
              </a:buClr>
              <a:buSzPct val="80000"/>
              <a:buFont typeface="Wingdings 3" charset="2"/>
              <a:buChar char=""/>
            </a:pPr>
            <a:r>
              <a:rPr lang="en-GB" sz="1400" dirty="0">
                <a:latin typeface="+mj-lt"/>
                <a:ea typeface="+mj-ea"/>
                <a:cs typeface="+mj-cs"/>
              </a:rPr>
              <a:t>The risk associated with this type of failure is that, as a rule, such screenshots may contain sensitive user or application data that is considered susceptible to theft.</a:t>
            </a:r>
            <a:endParaRPr lang="es-ES" sz="1400" dirty="0">
              <a:latin typeface="+mj-lt"/>
              <a:ea typeface="+mj-ea"/>
              <a:cs typeface="+mj-cs"/>
            </a:endParaRPr>
          </a:p>
        </p:txBody>
      </p:sp>
      <p:pic>
        <p:nvPicPr>
          <p:cNvPr id="7" name="Imagen 6"/>
          <p:cNvPicPr>
            <a:picLocks noChangeAspect="1"/>
          </p:cNvPicPr>
          <p:nvPr/>
        </p:nvPicPr>
        <p:blipFill>
          <a:blip r:embed="rId3"/>
          <a:stretch>
            <a:fillRect/>
          </a:stretch>
        </p:blipFill>
        <p:spPr>
          <a:xfrm>
            <a:off x="2271189" y="2706985"/>
            <a:ext cx="1794839" cy="3523202"/>
          </a:xfrm>
          <a:prstGeom prst="rect">
            <a:avLst/>
          </a:prstGeom>
        </p:spPr>
      </p:pic>
    </p:spTree>
    <p:extLst>
      <p:ext uri="{BB962C8B-B14F-4D97-AF65-F5344CB8AC3E}">
        <p14:creationId xmlns:p14="http://schemas.microsoft.com/office/powerpoint/2010/main" val="73196578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46111" y="452718"/>
            <a:ext cx="10978696" cy="1400530"/>
          </a:xfrm>
        </p:spPr>
        <p:txBody>
          <a:bodyPr/>
          <a:lstStyle/>
          <a:p>
            <a:pPr algn="ctr"/>
            <a:r>
              <a:rPr lang="es-ES" sz="3200" dirty="0"/>
              <a:t>Android </a:t>
            </a:r>
            <a:r>
              <a:rPr lang="es-ES" sz="3200" dirty="0" err="1"/>
              <a:t>client</a:t>
            </a:r>
            <a:r>
              <a:rPr lang="es-ES" sz="3200" dirty="0"/>
              <a:t> </a:t>
            </a:r>
            <a:r>
              <a:rPr lang="es-ES" sz="3200" dirty="0" err="1"/>
              <a:t>side</a:t>
            </a:r>
            <a:r>
              <a:rPr lang="es-ES" sz="3200" dirty="0"/>
              <a:t> </a:t>
            </a:r>
            <a:r>
              <a:rPr lang="es-ES" sz="3200" dirty="0" err="1"/>
              <a:t>attacks</a:t>
            </a:r>
            <a:r>
              <a:rPr lang="es-ES" dirty="0" smtClean="0"/>
              <a:t/>
            </a:r>
            <a:br>
              <a:rPr lang="es-ES" dirty="0" smtClean="0"/>
            </a:br>
            <a:endParaRPr lang="es-ES" dirty="0"/>
          </a:p>
        </p:txBody>
      </p:sp>
      <p:sp>
        <p:nvSpPr>
          <p:cNvPr id="3" name="Marcador de contenido 2"/>
          <p:cNvSpPr>
            <a:spLocks noGrp="1"/>
          </p:cNvSpPr>
          <p:nvPr>
            <p:ph idx="1"/>
          </p:nvPr>
        </p:nvSpPr>
        <p:spPr>
          <a:xfrm>
            <a:off x="793212" y="1639450"/>
            <a:ext cx="9011691" cy="4523434"/>
          </a:xfrm>
        </p:spPr>
        <p:txBody>
          <a:bodyPr>
            <a:normAutofit/>
          </a:bodyPr>
          <a:lstStyle/>
          <a:p>
            <a:r>
              <a:rPr lang="en-US" sz="1400" dirty="0">
                <a:sym typeface="Wingdings" panose="05000000000000000000" pitchFamily="2" charset="2"/>
              </a:rPr>
              <a:t>SQL Injection </a:t>
            </a:r>
            <a:r>
              <a:rPr lang="en-US" sz="1400" dirty="0" smtClean="0">
                <a:sym typeface="Wingdings" panose="05000000000000000000" pitchFamily="2" charset="2"/>
              </a:rPr>
              <a:t>(Content-Providers parameterized queries)</a:t>
            </a:r>
          </a:p>
          <a:p>
            <a:r>
              <a:rPr lang="en-US" sz="1400" dirty="0" smtClean="0">
                <a:sym typeface="Wingdings" panose="05000000000000000000" pitchFamily="2" charset="2"/>
              </a:rPr>
              <a:t>JavaScript Injection (XSS, take a look for a vulnerable </a:t>
            </a:r>
            <a:r>
              <a:rPr lang="en-US" sz="1400" dirty="0" err="1" smtClean="0">
                <a:sym typeface="Wingdings" panose="05000000000000000000" pitchFamily="2" charset="2"/>
              </a:rPr>
              <a:t>WebViews</a:t>
            </a:r>
            <a:r>
              <a:rPr lang="en-US" sz="1400" dirty="0" smtClean="0">
                <a:sym typeface="Wingdings" panose="05000000000000000000" pitchFamily="2" charset="2"/>
              </a:rPr>
              <a:t>)</a:t>
            </a:r>
          </a:p>
          <a:p>
            <a:r>
              <a:rPr lang="en-US" sz="1400" dirty="0" smtClean="0">
                <a:sym typeface="Wingdings" panose="05000000000000000000" pitchFamily="2" charset="2"/>
              </a:rPr>
              <a:t>Local File </a:t>
            </a:r>
            <a:r>
              <a:rPr lang="en-US" sz="1400" dirty="0">
                <a:sym typeface="Wingdings" panose="05000000000000000000" pitchFamily="2" charset="2"/>
              </a:rPr>
              <a:t>Inclusion (Verify that File System Access is disabled for any </a:t>
            </a:r>
            <a:r>
              <a:rPr lang="en-US" sz="1400" dirty="0" err="1">
                <a:sym typeface="Wingdings" panose="05000000000000000000" pitchFamily="2" charset="2"/>
              </a:rPr>
              <a:t>WebViews</a:t>
            </a:r>
            <a:r>
              <a:rPr lang="en-US" sz="1400" dirty="0">
                <a:sym typeface="Wingdings" panose="05000000000000000000" pitchFamily="2" charset="2"/>
              </a:rPr>
              <a:t> (enabled by default) </a:t>
            </a:r>
            <a:endParaRPr lang="en-US" sz="1400" dirty="0" smtClean="0">
              <a:sym typeface="Wingdings" panose="05000000000000000000" pitchFamily="2" charset="2"/>
            </a:endParaRPr>
          </a:p>
          <a:p>
            <a:r>
              <a:rPr lang="en-US" sz="1400" dirty="0" smtClean="0">
                <a:sym typeface="Wingdings" panose="05000000000000000000" pitchFamily="2" charset="2"/>
              </a:rPr>
              <a:t>Intent </a:t>
            </a:r>
            <a:r>
              <a:rPr lang="en-US" sz="1400" dirty="0">
                <a:sym typeface="Wingdings" panose="05000000000000000000" pitchFamily="2" charset="2"/>
              </a:rPr>
              <a:t>injection / Fuzzing (Verify actions and data are validated via an Intent Filter for all </a:t>
            </a:r>
            <a:r>
              <a:rPr lang="en-US" sz="1400" dirty="0" smtClean="0">
                <a:sym typeface="Wingdings" panose="05000000000000000000" pitchFamily="2" charset="2"/>
              </a:rPr>
              <a:t>Activities)</a:t>
            </a:r>
          </a:p>
          <a:p>
            <a:r>
              <a:rPr lang="en-US" sz="1400" dirty="0" smtClean="0">
                <a:sym typeface="Wingdings" panose="05000000000000000000" pitchFamily="2" charset="2"/>
              </a:rPr>
              <a:t>Session cookies</a:t>
            </a:r>
          </a:p>
          <a:p>
            <a:r>
              <a:rPr lang="en-US" sz="1400" dirty="0" smtClean="0">
                <a:sym typeface="Wingdings" panose="05000000000000000000" pitchFamily="2" charset="2"/>
              </a:rPr>
              <a:t>Secure Flag in cookies </a:t>
            </a:r>
          </a:p>
          <a:p>
            <a:r>
              <a:rPr lang="en-US" sz="1400" dirty="0" smtClean="0">
                <a:sym typeface="Wingdings" panose="05000000000000000000" pitchFamily="2" charset="2"/>
              </a:rPr>
              <a:t>Another common web vulnerabilities..</a:t>
            </a:r>
            <a:endParaRPr lang="en-US" sz="1400" dirty="0">
              <a:sym typeface="Wingdings" panose="05000000000000000000" pitchFamily="2" charset="2"/>
            </a:endParaRPr>
          </a:p>
          <a:p>
            <a:pPr marL="0" indent="0">
              <a:buNone/>
            </a:pPr>
            <a:endParaRPr lang="en-US" sz="1400" dirty="0" smtClean="0">
              <a:sym typeface="Wingdings" panose="05000000000000000000" pitchFamily="2" charset="2"/>
            </a:endParaRPr>
          </a:p>
          <a:p>
            <a:pPr marL="0" indent="0">
              <a:buNone/>
            </a:pPr>
            <a:endParaRPr lang="en-US" sz="1400" dirty="0">
              <a:sym typeface="Wingdings" panose="05000000000000000000" pitchFamily="2" charset="2"/>
            </a:endParaRPr>
          </a:p>
          <a:p>
            <a:pPr marL="0" indent="0">
              <a:buNone/>
            </a:pPr>
            <a:endParaRPr lang="en-US" sz="1400" dirty="0" smtClean="0">
              <a:sym typeface="Wingdings" panose="05000000000000000000" pitchFamily="2" charset="2"/>
            </a:endParaRPr>
          </a:p>
          <a:p>
            <a:pPr marL="0" indent="0">
              <a:buNone/>
            </a:pPr>
            <a:endParaRPr lang="en-US" sz="1400" dirty="0">
              <a:sym typeface="Wingdings" panose="05000000000000000000" pitchFamily="2" charset="2"/>
            </a:endParaRPr>
          </a:p>
          <a:p>
            <a:pPr marL="0" indent="0">
              <a:buNone/>
            </a:pPr>
            <a:endParaRPr lang="en-US" sz="1400" dirty="0" smtClean="0">
              <a:sym typeface="Wingdings" panose="05000000000000000000" pitchFamily="2" charset="2"/>
            </a:endParaRPr>
          </a:p>
        </p:txBody>
      </p:sp>
    </p:spTree>
    <p:extLst>
      <p:ext uri="{BB962C8B-B14F-4D97-AF65-F5344CB8AC3E}">
        <p14:creationId xmlns:p14="http://schemas.microsoft.com/office/powerpoint/2010/main" val="315139234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46111" y="452718"/>
            <a:ext cx="10159421" cy="1400530"/>
          </a:xfrm>
        </p:spPr>
        <p:txBody>
          <a:bodyPr/>
          <a:lstStyle/>
          <a:p>
            <a:pPr algn="ctr"/>
            <a:r>
              <a:rPr lang="es-ES" sz="3200" dirty="0" err="1" smtClean="0"/>
              <a:t>Resources</a:t>
            </a:r>
            <a:endParaRPr lang="es-ES" sz="3200" dirty="0"/>
          </a:p>
        </p:txBody>
      </p:sp>
      <p:sp>
        <p:nvSpPr>
          <p:cNvPr id="3" name="Marcador de contenido 2"/>
          <p:cNvSpPr>
            <a:spLocks noGrp="1"/>
          </p:cNvSpPr>
          <p:nvPr>
            <p:ph idx="1"/>
          </p:nvPr>
        </p:nvSpPr>
        <p:spPr/>
        <p:txBody>
          <a:bodyPr>
            <a:normAutofit/>
          </a:bodyPr>
          <a:lstStyle/>
          <a:p>
            <a:r>
              <a:rPr lang="es-ES" sz="1400" b="1" dirty="0">
                <a:hlinkClick r:id="rId2"/>
              </a:rPr>
              <a:t>https://book.hacktricks.xyz/mobile-apps-pentesting/android-app-pentesting</a:t>
            </a:r>
            <a:endParaRPr lang="es-ES" sz="1400" b="1" dirty="0"/>
          </a:p>
          <a:p>
            <a:r>
              <a:rPr lang="es-ES" sz="1400" b="1" dirty="0">
                <a:hlinkClick r:id="rId3"/>
              </a:rPr>
              <a:t>https://book.hacktricks.xyz/mobile-apps-pentesting/android-checklist</a:t>
            </a:r>
            <a:endParaRPr lang="es-ES" sz="1400" b="1" dirty="0"/>
          </a:p>
          <a:p>
            <a:r>
              <a:rPr lang="es-ES" sz="1400" b="1" dirty="0">
                <a:hlinkClick r:id="rId4"/>
              </a:rPr>
              <a:t>https://developer.android.com/</a:t>
            </a:r>
            <a:endParaRPr lang="es-ES" sz="1400" b="1" dirty="0"/>
          </a:p>
          <a:p>
            <a:r>
              <a:rPr lang="es-ES" sz="1400" b="1" dirty="0">
                <a:hlinkClick r:id="rId5"/>
              </a:rPr>
              <a:t>https://infosecwriteups.com/android-insecurebankv2-walkthrough-part-2-429b4ab4a60f</a:t>
            </a:r>
            <a:endParaRPr lang="es-ES" sz="1400" b="1" dirty="0"/>
          </a:p>
        </p:txBody>
      </p:sp>
    </p:spTree>
    <p:extLst>
      <p:ext uri="{BB962C8B-B14F-4D97-AF65-F5344CB8AC3E}">
        <p14:creationId xmlns:p14="http://schemas.microsoft.com/office/powerpoint/2010/main" val="297540773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S" sz="3200" dirty="0" err="1" smtClean="0"/>
              <a:t>Thnx</a:t>
            </a:r>
            <a:r>
              <a:rPr lang="es-ES" sz="3200" dirty="0" smtClean="0"/>
              <a:t> </a:t>
            </a:r>
            <a:r>
              <a:rPr lang="es-ES" sz="3200" dirty="0" err="1" smtClean="0"/>
              <a:t>for</a:t>
            </a:r>
            <a:r>
              <a:rPr lang="es-ES" sz="3200" dirty="0" smtClean="0"/>
              <a:t> </a:t>
            </a:r>
            <a:r>
              <a:rPr lang="es-ES" sz="3200" dirty="0" err="1" smtClean="0"/>
              <a:t>watching</a:t>
            </a:r>
            <a:r>
              <a:rPr lang="es-ES" sz="3200" dirty="0" smtClean="0"/>
              <a:t>!</a:t>
            </a:r>
            <a:endParaRPr lang="es-ES" sz="3200" dirty="0"/>
          </a:p>
        </p:txBody>
      </p:sp>
      <p:pic>
        <p:nvPicPr>
          <p:cNvPr id="5" name="Imagen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67222" y="1960639"/>
            <a:ext cx="4762500" cy="2981325"/>
          </a:xfrm>
          <a:prstGeom prst="rect">
            <a:avLst/>
          </a:prstGeom>
        </p:spPr>
      </p:pic>
    </p:spTree>
    <p:extLst>
      <p:ext uri="{BB962C8B-B14F-4D97-AF65-F5344CB8AC3E}">
        <p14:creationId xmlns:p14="http://schemas.microsoft.com/office/powerpoint/2010/main" val="122558185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S" sz="3200" dirty="0" err="1" smtClean="0"/>
              <a:t>Basics</a:t>
            </a:r>
            <a:r>
              <a:rPr lang="es-ES" sz="3200" dirty="0" smtClean="0"/>
              <a:t>: </a:t>
            </a:r>
            <a:r>
              <a:rPr lang="es-ES" sz="3200" dirty="0" err="1" smtClean="0"/>
              <a:t>What</a:t>
            </a:r>
            <a:r>
              <a:rPr lang="es-ES" sz="3200" dirty="0" smtClean="0"/>
              <a:t> to do?</a:t>
            </a:r>
            <a:endParaRPr lang="es-ES" sz="3200" dirty="0"/>
          </a:p>
        </p:txBody>
      </p:sp>
      <p:sp>
        <p:nvSpPr>
          <p:cNvPr id="3" name="Marcador de contenido 2"/>
          <p:cNvSpPr>
            <a:spLocks noGrp="1"/>
          </p:cNvSpPr>
          <p:nvPr>
            <p:ph idx="1"/>
          </p:nvPr>
        </p:nvSpPr>
        <p:spPr>
          <a:xfrm>
            <a:off x="646111" y="1494264"/>
            <a:ext cx="9175631" cy="4988311"/>
          </a:xfrm>
        </p:spPr>
        <p:txBody>
          <a:bodyPr>
            <a:normAutofit/>
          </a:bodyPr>
          <a:lstStyle/>
          <a:p>
            <a:r>
              <a:rPr lang="en-US" sz="1800" dirty="0" smtClean="0"/>
              <a:t>Automatic Analysis</a:t>
            </a:r>
          </a:p>
          <a:p>
            <a:r>
              <a:rPr lang="en-US" sz="1800" dirty="0" smtClean="0"/>
              <a:t>APK </a:t>
            </a:r>
            <a:r>
              <a:rPr lang="en-US" sz="1800" dirty="0"/>
              <a:t>file extraction</a:t>
            </a:r>
          </a:p>
          <a:p>
            <a:r>
              <a:rPr lang="en-US" sz="1800" dirty="0"/>
              <a:t>Gathering of information</a:t>
            </a:r>
          </a:p>
          <a:p>
            <a:r>
              <a:rPr lang="en-US" sz="1800" dirty="0"/>
              <a:t>Decompiling the application</a:t>
            </a:r>
          </a:p>
          <a:p>
            <a:r>
              <a:rPr lang="en-US" sz="1800" dirty="0"/>
              <a:t>Code analysis</a:t>
            </a:r>
          </a:p>
          <a:p>
            <a:r>
              <a:rPr lang="en-US" sz="1800" dirty="0"/>
              <a:t>Application patching</a:t>
            </a:r>
          </a:p>
          <a:p>
            <a:r>
              <a:rPr lang="en-US" sz="1800" dirty="0"/>
              <a:t>Manifest </a:t>
            </a:r>
            <a:r>
              <a:rPr lang="en-US" sz="1800" dirty="0" smtClean="0"/>
              <a:t>analysis</a:t>
            </a:r>
          </a:p>
          <a:p>
            <a:r>
              <a:rPr lang="en-US" sz="1800" dirty="0"/>
              <a:t>Exportable </a:t>
            </a:r>
            <a:r>
              <a:rPr lang="en-US" sz="1800" dirty="0" smtClean="0"/>
              <a:t>Activities/Services/</a:t>
            </a:r>
            <a:r>
              <a:rPr lang="en-US" sz="1800" dirty="0" err="1" smtClean="0"/>
              <a:t>BCReceivers</a:t>
            </a:r>
            <a:endParaRPr lang="en-US" sz="1800" dirty="0"/>
          </a:p>
          <a:p>
            <a:r>
              <a:rPr lang="en-US" sz="1800" dirty="0"/>
              <a:t>Search for insecure files</a:t>
            </a:r>
          </a:p>
          <a:p>
            <a:r>
              <a:rPr lang="en-US" sz="1800" dirty="0" smtClean="0"/>
              <a:t>Snapshots</a:t>
            </a:r>
            <a:endParaRPr lang="en-US" sz="1800" dirty="0"/>
          </a:p>
        </p:txBody>
      </p:sp>
      <p:graphicFrame>
        <p:nvGraphicFramePr>
          <p:cNvPr id="4" name="Objeto 3"/>
          <p:cNvGraphicFramePr>
            <a:graphicFrameLocks noChangeAspect="1"/>
          </p:cNvGraphicFramePr>
          <p:nvPr>
            <p:extLst>
              <p:ext uri="{D42A27DB-BD31-4B8C-83A1-F6EECF244321}">
                <p14:modId xmlns:p14="http://schemas.microsoft.com/office/powerpoint/2010/main" val="1280029778"/>
              </p:ext>
            </p:extLst>
          </p:nvPr>
        </p:nvGraphicFramePr>
        <p:xfrm>
          <a:off x="6844370" y="4368642"/>
          <a:ext cx="3287487" cy="1014321"/>
        </p:xfrm>
        <a:graphic>
          <a:graphicData uri="http://schemas.openxmlformats.org/presentationml/2006/ole">
            <mc:AlternateContent xmlns:mc="http://schemas.openxmlformats.org/markup-compatibility/2006">
              <mc:Choice xmlns:v="urn:schemas-microsoft-com:vml" Requires="v">
                <p:oleObj spid="_x0000_s1029" name="Objeto empaquetador del shell" showAsIcon="1" r:id="rId3" imgW="1729080" imgH="532800" progId="Package">
                  <p:embed/>
                </p:oleObj>
              </mc:Choice>
              <mc:Fallback>
                <p:oleObj name="Objeto empaquetador del shell" showAsIcon="1" r:id="rId3" imgW="1729080" imgH="532800" progId="Package">
                  <p:embed/>
                  <p:pic>
                    <p:nvPicPr>
                      <p:cNvPr id="0" name=""/>
                      <p:cNvPicPr/>
                      <p:nvPr/>
                    </p:nvPicPr>
                    <p:blipFill>
                      <a:blip r:embed="rId4"/>
                      <a:stretch>
                        <a:fillRect/>
                      </a:stretch>
                    </p:blipFill>
                    <p:spPr>
                      <a:xfrm>
                        <a:off x="6844370" y="4368642"/>
                        <a:ext cx="3287487" cy="1014321"/>
                      </a:xfrm>
                      <a:prstGeom prst="rect">
                        <a:avLst/>
                      </a:prstGeom>
                      <a:solidFill>
                        <a:schemeClr val="accent1"/>
                      </a:solidFill>
                    </p:spPr>
                  </p:pic>
                </p:oleObj>
              </mc:Fallback>
            </mc:AlternateContent>
          </a:graphicData>
        </a:graphic>
      </p:graphicFrame>
    </p:spTree>
    <p:extLst>
      <p:ext uri="{BB962C8B-B14F-4D97-AF65-F5344CB8AC3E}">
        <p14:creationId xmlns:p14="http://schemas.microsoft.com/office/powerpoint/2010/main" val="393941997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46111" y="452718"/>
            <a:ext cx="10978696" cy="1400530"/>
          </a:xfrm>
        </p:spPr>
        <p:txBody>
          <a:bodyPr>
            <a:normAutofit/>
          </a:bodyPr>
          <a:lstStyle/>
          <a:p>
            <a:pPr algn="ctr"/>
            <a:r>
              <a:rPr lang="es-ES" sz="3200" dirty="0" smtClean="0"/>
              <a:t>SSL </a:t>
            </a:r>
            <a:r>
              <a:rPr lang="es-ES" sz="3200" dirty="0" err="1" smtClean="0"/>
              <a:t>Pinning</a:t>
            </a:r>
            <a:endParaRPr lang="es-ES" sz="3200" dirty="0"/>
          </a:p>
        </p:txBody>
      </p:sp>
      <p:sp>
        <p:nvSpPr>
          <p:cNvPr id="3" name="Marcador de contenido 2"/>
          <p:cNvSpPr>
            <a:spLocks noGrp="1"/>
          </p:cNvSpPr>
          <p:nvPr>
            <p:ph idx="1"/>
          </p:nvPr>
        </p:nvSpPr>
        <p:spPr>
          <a:xfrm>
            <a:off x="646111" y="1622364"/>
            <a:ext cx="9648410" cy="5099824"/>
          </a:xfrm>
        </p:spPr>
        <p:txBody>
          <a:bodyPr>
            <a:normAutofit fontScale="92500" lnSpcReduction="20000"/>
          </a:bodyPr>
          <a:lstStyle/>
          <a:p>
            <a:r>
              <a:rPr lang="en-US" sz="1700" dirty="0">
                <a:solidFill>
                  <a:srgbClr val="FFFF00"/>
                </a:solidFill>
              </a:rPr>
              <a:t>Pinning</a:t>
            </a:r>
            <a:r>
              <a:rPr lang="en-US" sz="1700" dirty="0"/>
              <a:t> is the process of associating a host with their expected X509 certificate or public key. Once a certificate or public key is known or seen for a host, the certificate or public key is associated or </a:t>
            </a:r>
            <a:r>
              <a:rPr lang="en-US" sz="1700" dirty="0" smtClean="0"/>
              <a:t>‘pinned’ </a:t>
            </a:r>
            <a:r>
              <a:rPr lang="en-US" sz="1700" dirty="0"/>
              <a:t>to the host. If more than one certificate or public key is acceptable, then the program holds a </a:t>
            </a:r>
            <a:r>
              <a:rPr lang="en-US" sz="1700" dirty="0" err="1" smtClean="0"/>
              <a:t>pinset</a:t>
            </a:r>
            <a:r>
              <a:rPr lang="en-US" sz="1700" dirty="0" smtClean="0"/>
              <a:t>. In </a:t>
            </a:r>
            <a:r>
              <a:rPr lang="en-US" sz="1700" dirty="0"/>
              <a:t>this case, the advertised identity must match one of the elements in the </a:t>
            </a:r>
            <a:r>
              <a:rPr lang="en-US" sz="1700" dirty="0" err="1"/>
              <a:t>pinset</a:t>
            </a:r>
            <a:r>
              <a:rPr lang="en-US" sz="1700" dirty="0"/>
              <a:t>.</a:t>
            </a:r>
          </a:p>
          <a:p>
            <a:endParaRPr lang="es-ES" sz="2600" dirty="0" smtClean="0"/>
          </a:p>
          <a:p>
            <a:pPr marL="0" indent="0">
              <a:buNone/>
            </a:pPr>
            <a:r>
              <a:rPr lang="en-US" sz="1700" dirty="0" smtClean="0">
                <a:sym typeface="Wingdings" panose="05000000000000000000" pitchFamily="2" charset="2"/>
              </a:rPr>
              <a:t>	 </a:t>
            </a:r>
            <a:r>
              <a:rPr lang="en-US" sz="1700" b="1" dirty="0" smtClean="0">
                <a:sym typeface="Wingdings" panose="05000000000000000000" pitchFamily="2" charset="2"/>
              </a:rPr>
              <a:t>Objection :</a:t>
            </a:r>
            <a:r>
              <a:rPr lang="en-US" sz="1700" dirty="0" smtClean="0">
                <a:sym typeface="Wingdings" panose="05000000000000000000" pitchFamily="2" charset="2"/>
              </a:rPr>
              <a:t>					</a:t>
            </a:r>
          </a:p>
          <a:p>
            <a:pPr marL="0" indent="0">
              <a:buNone/>
            </a:pPr>
            <a:r>
              <a:rPr lang="en-US" sz="1700" dirty="0" smtClean="0">
                <a:sym typeface="Wingdings" panose="05000000000000000000" pitchFamily="2" charset="2"/>
              </a:rPr>
              <a:t>		android </a:t>
            </a:r>
            <a:r>
              <a:rPr lang="en-US" sz="1700" dirty="0" err="1">
                <a:sym typeface="Wingdings" panose="05000000000000000000" pitchFamily="2" charset="2"/>
              </a:rPr>
              <a:t>sslpinning</a:t>
            </a:r>
            <a:r>
              <a:rPr lang="en-US" sz="1700" dirty="0">
                <a:sym typeface="Wingdings" panose="05000000000000000000" pitchFamily="2" charset="2"/>
              </a:rPr>
              <a:t> disable	</a:t>
            </a:r>
          </a:p>
          <a:p>
            <a:pPr marL="0" indent="0">
              <a:buNone/>
            </a:pPr>
            <a:r>
              <a:rPr lang="en-US" sz="1700" dirty="0" smtClean="0">
                <a:sym typeface="Wingdings" panose="05000000000000000000" pitchFamily="2" charset="2"/>
              </a:rPr>
              <a:t>	 </a:t>
            </a:r>
            <a:r>
              <a:rPr lang="en-US" sz="1700" b="1" dirty="0" err="1" smtClean="0">
                <a:sym typeface="Wingdings" panose="05000000000000000000" pitchFamily="2" charset="2"/>
              </a:rPr>
              <a:t>Xposed</a:t>
            </a:r>
            <a:r>
              <a:rPr lang="en-US" sz="1700" b="1" dirty="0" smtClean="0">
                <a:sym typeface="Wingdings" panose="05000000000000000000" pitchFamily="2" charset="2"/>
              </a:rPr>
              <a:t> :</a:t>
            </a:r>
          </a:p>
          <a:p>
            <a:pPr marL="0" indent="0">
              <a:buNone/>
            </a:pPr>
            <a:r>
              <a:rPr lang="en-US" sz="1700" b="1" dirty="0">
                <a:sym typeface="Wingdings" panose="05000000000000000000" pitchFamily="2" charset="2"/>
              </a:rPr>
              <a:t>		</a:t>
            </a:r>
            <a:r>
              <a:rPr lang="en-US" sz="1700" dirty="0">
                <a:sym typeface="Wingdings" panose="05000000000000000000" pitchFamily="2" charset="2"/>
              </a:rPr>
              <a:t>https://repo.xposed.info</a:t>
            </a:r>
            <a:r>
              <a:rPr lang="en-US" sz="1700" dirty="0" smtClean="0">
                <a:sym typeface="Wingdings" panose="05000000000000000000" pitchFamily="2" charset="2"/>
              </a:rPr>
              <a:t>/</a:t>
            </a:r>
            <a:endParaRPr lang="en-US" sz="1000" dirty="0" smtClean="0">
              <a:sym typeface="Wingdings" panose="05000000000000000000" pitchFamily="2" charset="2"/>
            </a:endParaRPr>
          </a:p>
          <a:p>
            <a:pPr marL="0" indent="0">
              <a:buNone/>
            </a:pPr>
            <a:r>
              <a:rPr lang="en-US" sz="1700" dirty="0">
                <a:sym typeface="Wingdings" panose="05000000000000000000" pitchFamily="2" charset="2"/>
              </a:rPr>
              <a:t>	</a:t>
            </a:r>
            <a:r>
              <a:rPr lang="en-US" sz="1700" dirty="0" smtClean="0">
                <a:sym typeface="Wingdings" panose="05000000000000000000" pitchFamily="2" charset="2"/>
              </a:rPr>
              <a:t> </a:t>
            </a:r>
            <a:r>
              <a:rPr lang="en-US" sz="1700" b="1" dirty="0" smtClean="0">
                <a:sym typeface="Wingdings" panose="05000000000000000000" pitchFamily="2" charset="2"/>
              </a:rPr>
              <a:t>Frida scripts :</a:t>
            </a:r>
          </a:p>
          <a:p>
            <a:pPr marL="0" indent="0">
              <a:buNone/>
            </a:pPr>
            <a:r>
              <a:rPr lang="en-US" sz="1700" dirty="0">
                <a:sym typeface="Wingdings" panose="05000000000000000000" pitchFamily="2" charset="2"/>
              </a:rPr>
              <a:t>		https://codeshare.frida.re/@pcipolloni/universal-android-ssl-pinning-bypass-with-frida/</a:t>
            </a:r>
            <a:endParaRPr lang="en-US" sz="1700" dirty="0"/>
          </a:p>
          <a:p>
            <a:pPr marL="0" indent="0">
              <a:buNone/>
            </a:pPr>
            <a:endParaRPr lang="en-US" dirty="0" smtClean="0"/>
          </a:p>
          <a:p>
            <a:pPr marL="0" indent="0">
              <a:buNone/>
            </a:pPr>
            <a:endParaRPr lang="en-US" dirty="0"/>
          </a:p>
          <a:p>
            <a:pPr marL="0" indent="0">
              <a:buNone/>
            </a:pPr>
            <a:endParaRPr lang="en-US" dirty="0" smtClean="0"/>
          </a:p>
          <a:p>
            <a:pPr marL="0" indent="0">
              <a:buNone/>
            </a:pPr>
            <a:r>
              <a:rPr lang="en-US" sz="1400" dirty="0" smtClean="0"/>
              <a:t>	</a:t>
            </a:r>
          </a:p>
          <a:p>
            <a:pPr marL="0" indent="0">
              <a:buNone/>
            </a:pPr>
            <a:endParaRPr lang="en-US" sz="1400" b="1" dirty="0"/>
          </a:p>
          <a:p>
            <a:pPr marL="0" indent="0">
              <a:buNone/>
            </a:pPr>
            <a:endParaRPr lang="en-US" sz="1400" b="1" dirty="0" smtClean="0"/>
          </a:p>
        </p:txBody>
      </p:sp>
      <p:pic>
        <p:nvPicPr>
          <p:cNvPr id="5" name="Imagen 4"/>
          <p:cNvPicPr>
            <a:picLocks noChangeAspect="1"/>
          </p:cNvPicPr>
          <p:nvPr/>
        </p:nvPicPr>
        <p:blipFill>
          <a:blip r:embed="rId2"/>
          <a:stretch>
            <a:fillRect/>
          </a:stretch>
        </p:blipFill>
        <p:spPr>
          <a:xfrm>
            <a:off x="5463284" y="2831166"/>
            <a:ext cx="4831237" cy="1456552"/>
          </a:xfrm>
          <a:prstGeom prst="rect">
            <a:avLst/>
          </a:prstGeom>
          <a:ln>
            <a:solidFill>
              <a:schemeClr val="tx1"/>
            </a:solidFill>
          </a:ln>
        </p:spPr>
      </p:pic>
    </p:spTree>
    <p:extLst>
      <p:ext uri="{BB962C8B-B14F-4D97-AF65-F5344CB8AC3E}">
        <p14:creationId xmlns:p14="http://schemas.microsoft.com/office/powerpoint/2010/main" val="316457791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S" sz="3200" dirty="0" err="1" smtClean="0"/>
              <a:t>Automatic</a:t>
            </a:r>
            <a:r>
              <a:rPr lang="es-ES" sz="3200" dirty="0" smtClean="0"/>
              <a:t> </a:t>
            </a:r>
            <a:r>
              <a:rPr lang="es-ES" sz="3200" dirty="0" err="1" smtClean="0"/>
              <a:t>Analysis</a:t>
            </a:r>
            <a:r>
              <a:rPr lang="es-ES" dirty="0" smtClean="0"/>
              <a:t/>
            </a:r>
            <a:br>
              <a:rPr lang="es-ES" dirty="0" smtClean="0"/>
            </a:br>
            <a:endParaRPr lang="es-ES" dirty="0"/>
          </a:p>
        </p:txBody>
      </p:sp>
      <p:sp>
        <p:nvSpPr>
          <p:cNvPr id="3" name="Marcador de contenido 2"/>
          <p:cNvSpPr>
            <a:spLocks noGrp="1"/>
          </p:cNvSpPr>
          <p:nvPr>
            <p:ph idx="1"/>
          </p:nvPr>
        </p:nvSpPr>
        <p:spPr>
          <a:xfrm>
            <a:off x="455280" y="1355801"/>
            <a:ext cx="8946541" cy="4195481"/>
          </a:xfrm>
        </p:spPr>
        <p:txBody>
          <a:bodyPr/>
          <a:lstStyle/>
          <a:p>
            <a:r>
              <a:rPr lang="es-ES" dirty="0"/>
              <a:t>MOBSF: </a:t>
            </a:r>
            <a:r>
              <a:rPr lang="es-ES" sz="1800" dirty="0"/>
              <a:t>https://github.com/MobSF/Mobile-Security-Framework-MobSF</a:t>
            </a:r>
            <a:endParaRPr lang="es-ES" sz="1800" dirty="0" smtClean="0"/>
          </a:p>
          <a:p>
            <a:pPr marL="0" indent="0">
              <a:buNone/>
            </a:pPr>
            <a:r>
              <a:rPr lang="es-ES" dirty="0"/>
              <a:t> </a:t>
            </a:r>
            <a:r>
              <a:rPr lang="es-ES" dirty="0" smtClean="0">
                <a:sym typeface="Wingdings" panose="05000000000000000000" pitchFamily="2" charset="2"/>
              </a:rPr>
              <a:t> </a:t>
            </a:r>
            <a:r>
              <a:rPr lang="es-ES" sz="1600" dirty="0" err="1" smtClean="0">
                <a:sym typeface="Wingdings" panose="05000000000000000000" pitchFamily="2" charset="2"/>
              </a:rPr>
              <a:t>Static</a:t>
            </a:r>
            <a:r>
              <a:rPr lang="es-ES" sz="1600" dirty="0" smtClean="0">
                <a:sym typeface="Wingdings" panose="05000000000000000000" pitchFamily="2" charset="2"/>
              </a:rPr>
              <a:t> </a:t>
            </a:r>
            <a:r>
              <a:rPr lang="es-ES" sz="1600" dirty="0" err="1" smtClean="0">
                <a:sym typeface="Wingdings" panose="05000000000000000000" pitchFamily="2" charset="2"/>
              </a:rPr>
              <a:t>analysis</a:t>
            </a:r>
            <a:r>
              <a:rPr lang="es-ES" sz="1600" dirty="0">
                <a:sym typeface="Wingdings" panose="05000000000000000000" pitchFamily="2" charset="2"/>
              </a:rPr>
              <a:t>:						 </a:t>
            </a:r>
            <a:r>
              <a:rPr lang="es-ES" sz="1600" dirty="0" err="1">
                <a:sym typeface="Wingdings" panose="05000000000000000000" pitchFamily="2" charset="2"/>
              </a:rPr>
              <a:t>Dynamic</a:t>
            </a:r>
            <a:r>
              <a:rPr lang="es-ES" sz="1600" dirty="0">
                <a:sym typeface="Wingdings" panose="05000000000000000000" pitchFamily="2" charset="2"/>
              </a:rPr>
              <a:t> </a:t>
            </a:r>
            <a:r>
              <a:rPr lang="es-ES" sz="1600" dirty="0" err="1" smtClean="0">
                <a:sym typeface="Wingdings" panose="05000000000000000000" pitchFamily="2" charset="2"/>
              </a:rPr>
              <a:t>analysis</a:t>
            </a:r>
            <a:r>
              <a:rPr lang="es-ES" sz="1600" dirty="0" smtClean="0">
                <a:sym typeface="Wingdings" panose="05000000000000000000" pitchFamily="2" charset="2"/>
              </a:rPr>
              <a:t>:</a:t>
            </a:r>
          </a:p>
          <a:p>
            <a:pPr marL="0" indent="0">
              <a:buNone/>
            </a:pPr>
            <a:r>
              <a:rPr lang="es-ES" sz="1600" dirty="0">
                <a:sym typeface="Wingdings" panose="05000000000000000000" pitchFamily="2" charset="2"/>
              </a:rPr>
              <a:t>	</a:t>
            </a:r>
            <a:r>
              <a:rPr lang="es-ES" sz="1600" dirty="0" smtClean="0">
                <a:sym typeface="Wingdings" panose="05000000000000000000" pitchFamily="2" charset="2"/>
              </a:rPr>
              <a:t>- </a:t>
            </a:r>
            <a:r>
              <a:rPr lang="en-US" sz="1600" dirty="0">
                <a:sym typeface="Wingdings" panose="05000000000000000000" pitchFamily="2" charset="2"/>
              </a:rPr>
              <a:t>Integrity								- </a:t>
            </a:r>
            <a:r>
              <a:rPr lang="en-US" sz="1600" dirty="0" err="1">
                <a:sym typeface="Wingdings" panose="05000000000000000000" pitchFamily="2" charset="2"/>
              </a:rPr>
              <a:t>Api</a:t>
            </a:r>
            <a:r>
              <a:rPr lang="en-US" sz="1600" dirty="0">
                <a:sym typeface="Wingdings" panose="05000000000000000000" pitchFamily="2" charset="2"/>
              </a:rPr>
              <a:t> </a:t>
            </a:r>
            <a:r>
              <a:rPr lang="en-US" sz="1600" dirty="0" err="1">
                <a:sym typeface="Wingdings" panose="05000000000000000000" pitchFamily="2" charset="2"/>
              </a:rPr>
              <a:t>fuzzer</a:t>
            </a:r>
            <a:endParaRPr lang="en-US" sz="1600" dirty="0">
              <a:sym typeface="Wingdings" panose="05000000000000000000" pitchFamily="2" charset="2"/>
            </a:endParaRPr>
          </a:p>
          <a:p>
            <a:pPr marL="0" indent="0">
              <a:buNone/>
            </a:pPr>
            <a:r>
              <a:rPr lang="en-US" sz="1600" dirty="0" smtClean="0">
                <a:sym typeface="Wingdings" panose="05000000000000000000" pitchFamily="2" charset="2"/>
              </a:rPr>
              <a:t>	- Self </a:t>
            </a:r>
            <a:r>
              <a:rPr lang="en-US" sz="1600" dirty="0">
                <a:sym typeface="Wingdings" panose="05000000000000000000" pitchFamily="2" charset="2"/>
              </a:rPr>
              <a:t>analysis Code 					</a:t>
            </a:r>
            <a:r>
              <a:rPr lang="en-US" sz="1600" dirty="0" smtClean="0">
                <a:sym typeface="Wingdings" panose="05000000000000000000" pitchFamily="2" charset="2"/>
              </a:rPr>
              <a:t>- </a:t>
            </a:r>
            <a:r>
              <a:rPr lang="en-US" sz="1600" dirty="0" err="1">
                <a:sym typeface="Wingdings" panose="05000000000000000000" pitchFamily="2" charset="2"/>
              </a:rPr>
              <a:t>Acitivity</a:t>
            </a:r>
            <a:r>
              <a:rPr lang="en-US" sz="1600" dirty="0">
                <a:sym typeface="Wingdings" panose="05000000000000000000" pitchFamily="2" charset="2"/>
              </a:rPr>
              <a:t> tester</a:t>
            </a:r>
          </a:p>
          <a:p>
            <a:pPr marL="0" indent="0">
              <a:buNone/>
            </a:pPr>
            <a:r>
              <a:rPr lang="en-US" sz="1600" dirty="0" smtClean="0">
                <a:sym typeface="Wingdings" panose="05000000000000000000" pitchFamily="2" charset="2"/>
              </a:rPr>
              <a:t>	- Manifest </a:t>
            </a:r>
            <a:r>
              <a:rPr lang="en-US" sz="1600" dirty="0">
                <a:sym typeface="Wingdings" panose="05000000000000000000" pitchFamily="2" charset="2"/>
              </a:rPr>
              <a:t>analysis</a:t>
            </a:r>
          </a:p>
          <a:p>
            <a:pPr marL="0" indent="0">
              <a:buNone/>
            </a:pPr>
            <a:r>
              <a:rPr lang="en-US" sz="1600" dirty="0" smtClean="0">
                <a:sym typeface="Wingdings" panose="05000000000000000000" pitchFamily="2" charset="2"/>
              </a:rPr>
              <a:t>	- Files</a:t>
            </a:r>
            <a:endParaRPr lang="es-ES" sz="1600" dirty="0"/>
          </a:p>
        </p:txBody>
      </p:sp>
      <p:pic>
        <p:nvPicPr>
          <p:cNvPr id="5" name="Imagen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11190" y="2963900"/>
            <a:ext cx="5910147" cy="3693842"/>
          </a:xfrm>
          <a:prstGeom prst="rect">
            <a:avLst/>
          </a:prstGeom>
        </p:spPr>
      </p:pic>
    </p:spTree>
    <p:extLst>
      <p:ext uri="{BB962C8B-B14F-4D97-AF65-F5344CB8AC3E}">
        <p14:creationId xmlns:p14="http://schemas.microsoft.com/office/powerpoint/2010/main" val="147048913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S" sz="3200" dirty="0" smtClean="0"/>
              <a:t>APK </a:t>
            </a:r>
            <a:r>
              <a:rPr lang="es-ES" sz="3200" dirty="0"/>
              <a:t>file </a:t>
            </a:r>
            <a:r>
              <a:rPr lang="es-ES" sz="3200" dirty="0" err="1"/>
              <a:t>extraction</a:t>
            </a:r>
            <a:endParaRPr lang="es-ES" sz="3200" dirty="0"/>
          </a:p>
        </p:txBody>
      </p:sp>
      <p:sp>
        <p:nvSpPr>
          <p:cNvPr id="3" name="Marcador de contenido 2"/>
          <p:cNvSpPr>
            <a:spLocks noGrp="1"/>
          </p:cNvSpPr>
          <p:nvPr>
            <p:ph idx="1"/>
          </p:nvPr>
        </p:nvSpPr>
        <p:spPr/>
        <p:txBody>
          <a:bodyPr>
            <a:normAutofit/>
          </a:bodyPr>
          <a:lstStyle/>
          <a:p>
            <a:r>
              <a:rPr lang="es-ES" b="1" dirty="0" err="1" smtClean="0">
                <a:sym typeface="Wingdings" panose="05000000000000000000" pitchFamily="2" charset="2"/>
              </a:rPr>
              <a:t>With</a:t>
            </a:r>
            <a:r>
              <a:rPr lang="es-ES" b="1" dirty="0" smtClean="0">
                <a:sym typeface="Wingdings" panose="05000000000000000000" pitchFamily="2" charset="2"/>
              </a:rPr>
              <a:t> </a:t>
            </a:r>
            <a:r>
              <a:rPr lang="es-ES" b="1" dirty="0" err="1" smtClean="0">
                <a:sym typeface="Wingdings" panose="05000000000000000000" pitchFamily="2" charset="2"/>
              </a:rPr>
              <a:t>adb</a:t>
            </a:r>
            <a:r>
              <a:rPr lang="es-ES" b="1" dirty="0" smtClean="0">
                <a:sym typeface="Wingdings" panose="05000000000000000000" pitchFamily="2" charset="2"/>
              </a:rPr>
              <a:t>:</a:t>
            </a:r>
          </a:p>
          <a:p>
            <a:endParaRPr lang="es-ES" b="1" dirty="0">
              <a:sym typeface="Wingdings" panose="05000000000000000000" pitchFamily="2" charset="2"/>
            </a:endParaRPr>
          </a:p>
          <a:p>
            <a:pPr marL="0" indent="0">
              <a:buNone/>
            </a:pPr>
            <a:r>
              <a:rPr lang="es-ES" dirty="0" smtClean="0">
                <a:sym typeface="Wingdings" panose="05000000000000000000" pitchFamily="2" charset="2"/>
              </a:rPr>
              <a:t> </a:t>
            </a:r>
            <a:r>
              <a:rPr lang="es-ES" sz="1800" dirty="0" err="1" smtClean="0">
                <a:sym typeface="Wingdings" panose="05000000000000000000" pitchFamily="2" charset="2"/>
              </a:rPr>
              <a:t>adb</a:t>
            </a:r>
            <a:r>
              <a:rPr lang="es-ES" sz="1800" dirty="0" smtClean="0">
                <a:sym typeface="Wingdings" panose="05000000000000000000" pitchFamily="2" charset="2"/>
              </a:rPr>
              <a:t> </a:t>
            </a:r>
            <a:r>
              <a:rPr lang="es-ES" sz="1800" dirty="0" err="1">
                <a:sym typeface="Wingdings" panose="05000000000000000000" pitchFamily="2" charset="2"/>
              </a:rPr>
              <a:t>shell</a:t>
            </a:r>
            <a:r>
              <a:rPr lang="es-ES" sz="1800" dirty="0">
                <a:sym typeface="Wingdings" panose="05000000000000000000" pitchFamily="2" charset="2"/>
              </a:rPr>
              <a:t> pm </a:t>
            </a:r>
            <a:r>
              <a:rPr lang="es-ES" sz="1800" dirty="0" err="1">
                <a:sym typeface="Wingdings" panose="05000000000000000000" pitchFamily="2" charset="2"/>
              </a:rPr>
              <a:t>list</a:t>
            </a:r>
            <a:r>
              <a:rPr lang="es-ES" sz="1800" dirty="0">
                <a:sym typeface="Wingdings" panose="05000000000000000000" pitchFamily="2" charset="2"/>
              </a:rPr>
              <a:t> </a:t>
            </a:r>
            <a:r>
              <a:rPr lang="es-ES" sz="1800" dirty="0" err="1" smtClean="0">
                <a:sym typeface="Wingdings" panose="05000000000000000000" pitchFamily="2" charset="2"/>
              </a:rPr>
              <a:t>packages</a:t>
            </a:r>
            <a:endParaRPr lang="es-ES" sz="1800" dirty="0" smtClean="0">
              <a:sym typeface="Wingdings" panose="05000000000000000000" pitchFamily="2" charset="2"/>
            </a:endParaRPr>
          </a:p>
          <a:p>
            <a:pPr marL="0" indent="0">
              <a:buNone/>
            </a:pPr>
            <a:r>
              <a:rPr lang="en-US" sz="1800" dirty="0" smtClean="0">
                <a:sym typeface="Wingdings" panose="05000000000000000000" pitchFamily="2" charset="2"/>
              </a:rPr>
              <a:t> </a:t>
            </a:r>
            <a:r>
              <a:rPr lang="en-US" sz="1800" dirty="0" err="1" smtClean="0">
                <a:sym typeface="Wingdings" panose="05000000000000000000" pitchFamily="2" charset="2"/>
              </a:rPr>
              <a:t>adb</a:t>
            </a:r>
            <a:r>
              <a:rPr lang="en-US" sz="1800" dirty="0" smtClean="0">
                <a:sym typeface="Wingdings" panose="05000000000000000000" pitchFamily="2" charset="2"/>
              </a:rPr>
              <a:t> </a:t>
            </a:r>
            <a:r>
              <a:rPr lang="en-US" sz="1800" dirty="0">
                <a:sym typeface="Wingdings" panose="05000000000000000000" pitchFamily="2" charset="2"/>
              </a:rPr>
              <a:t>Shell pm path </a:t>
            </a:r>
            <a:r>
              <a:rPr lang="en-US" sz="1800" dirty="0" smtClean="0">
                <a:sym typeface="Wingdings" panose="05000000000000000000" pitchFamily="2" charset="2"/>
              </a:rPr>
              <a:t>&lt;package name&gt;”</a:t>
            </a:r>
          </a:p>
          <a:p>
            <a:pPr marL="0" indent="0">
              <a:buNone/>
            </a:pPr>
            <a:r>
              <a:rPr lang="en-US" sz="1800" dirty="0" smtClean="0">
                <a:sym typeface="Wingdings" panose="05000000000000000000" pitchFamily="2" charset="2"/>
              </a:rPr>
              <a:t> </a:t>
            </a:r>
            <a:r>
              <a:rPr lang="en-US" sz="1800" dirty="0" err="1" smtClean="0">
                <a:sym typeface="Wingdings" panose="05000000000000000000" pitchFamily="2" charset="2"/>
              </a:rPr>
              <a:t>adb</a:t>
            </a:r>
            <a:r>
              <a:rPr lang="en-US" sz="1800" dirty="0" smtClean="0">
                <a:sym typeface="Wingdings" panose="05000000000000000000" pitchFamily="2" charset="2"/>
              </a:rPr>
              <a:t> </a:t>
            </a:r>
            <a:r>
              <a:rPr lang="en-US" sz="1800" dirty="0">
                <a:sym typeface="Wingdings" panose="05000000000000000000" pitchFamily="2" charset="2"/>
              </a:rPr>
              <a:t>pull &lt;</a:t>
            </a:r>
            <a:r>
              <a:rPr lang="en-US" sz="1800" dirty="0" err="1">
                <a:sym typeface="Wingdings" panose="05000000000000000000" pitchFamily="2" charset="2"/>
              </a:rPr>
              <a:t>path_apk</a:t>
            </a:r>
            <a:r>
              <a:rPr lang="en-US" sz="1800" dirty="0">
                <a:sym typeface="Wingdings" panose="05000000000000000000" pitchFamily="2" charset="2"/>
              </a:rPr>
              <a:t>&gt; </a:t>
            </a:r>
            <a:r>
              <a:rPr lang="en-US" sz="1800" dirty="0" smtClean="0">
                <a:sym typeface="Wingdings" panose="05000000000000000000" pitchFamily="2" charset="2"/>
              </a:rPr>
              <a:t>&lt;</a:t>
            </a:r>
            <a:r>
              <a:rPr lang="en-US" sz="1800" dirty="0" err="1" smtClean="0">
                <a:sym typeface="Wingdings" panose="05000000000000000000" pitchFamily="2" charset="2"/>
              </a:rPr>
              <a:t>output_path</a:t>
            </a:r>
            <a:r>
              <a:rPr lang="en-US" sz="1800" dirty="0" smtClean="0">
                <a:sym typeface="Wingdings" panose="05000000000000000000" pitchFamily="2" charset="2"/>
              </a:rPr>
              <a:t>&gt;</a:t>
            </a:r>
            <a:endParaRPr lang="en-US" sz="1800" dirty="0">
              <a:sym typeface="Wingdings" panose="05000000000000000000" pitchFamily="2" charset="2"/>
            </a:endParaRPr>
          </a:p>
          <a:p>
            <a:endParaRPr lang="en-US" dirty="0" smtClean="0">
              <a:sym typeface="Wingdings" panose="05000000000000000000" pitchFamily="2" charset="2"/>
            </a:endParaRPr>
          </a:p>
          <a:p>
            <a:r>
              <a:rPr lang="en-US" b="1" dirty="0" err="1" smtClean="0">
                <a:sym typeface="Wingdings" panose="05000000000000000000" pitchFamily="2" charset="2"/>
              </a:rPr>
              <a:t>Apk</a:t>
            </a:r>
            <a:r>
              <a:rPr lang="en-US" b="1" dirty="0" smtClean="0">
                <a:sym typeface="Wingdings" panose="05000000000000000000" pitchFamily="2" charset="2"/>
              </a:rPr>
              <a:t> Extractor</a:t>
            </a:r>
          </a:p>
          <a:p>
            <a:r>
              <a:rPr lang="en-US" dirty="0" smtClean="0">
                <a:sym typeface="Wingdings" panose="05000000000000000000" pitchFamily="2" charset="2"/>
              </a:rPr>
              <a:t>From Google play, </a:t>
            </a:r>
            <a:r>
              <a:rPr lang="en-US" b="1" dirty="0" smtClean="0">
                <a:sym typeface="Wingdings" panose="05000000000000000000" pitchFamily="2" charset="2"/>
              </a:rPr>
              <a:t>apps.evozi.com</a:t>
            </a:r>
          </a:p>
          <a:p>
            <a:endParaRPr lang="es-ES" dirty="0" smtClean="0">
              <a:sym typeface="Wingdings" panose="05000000000000000000" pitchFamily="2" charset="2"/>
            </a:endParaRPr>
          </a:p>
          <a:p>
            <a:endParaRPr lang="es-ES" dirty="0"/>
          </a:p>
        </p:txBody>
      </p:sp>
    </p:spTree>
    <p:extLst>
      <p:ext uri="{BB962C8B-B14F-4D97-AF65-F5344CB8AC3E}">
        <p14:creationId xmlns:p14="http://schemas.microsoft.com/office/powerpoint/2010/main" val="38965638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S" sz="3200" dirty="0" err="1" smtClean="0"/>
              <a:t>Information</a:t>
            </a:r>
            <a:r>
              <a:rPr lang="es-ES" sz="3200" dirty="0" smtClean="0"/>
              <a:t> </a:t>
            </a:r>
            <a:r>
              <a:rPr lang="es-ES" sz="3200" dirty="0" err="1"/>
              <a:t>gathering</a:t>
            </a:r>
            <a:endParaRPr lang="es-ES" sz="3200" dirty="0"/>
          </a:p>
        </p:txBody>
      </p:sp>
      <p:sp>
        <p:nvSpPr>
          <p:cNvPr id="3" name="Marcador de contenido 2"/>
          <p:cNvSpPr>
            <a:spLocks noGrp="1"/>
          </p:cNvSpPr>
          <p:nvPr>
            <p:ph idx="1"/>
          </p:nvPr>
        </p:nvSpPr>
        <p:spPr/>
        <p:txBody>
          <a:bodyPr>
            <a:normAutofit fontScale="85000" lnSpcReduction="20000"/>
          </a:bodyPr>
          <a:lstStyle/>
          <a:p>
            <a:r>
              <a:rPr lang="es-ES" b="1" dirty="0" err="1">
                <a:sym typeface="Wingdings" panose="05000000000000000000" pitchFamily="2" charset="2"/>
              </a:rPr>
              <a:t>Application</a:t>
            </a:r>
            <a:r>
              <a:rPr lang="es-ES" b="1" dirty="0">
                <a:sym typeface="Wingdings" panose="05000000000000000000" pitchFamily="2" charset="2"/>
              </a:rPr>
              <a:t> </a:t>
            </a:r>
            <a:r>
              <a:rPr lang="es-ES" b="1" dirty="0" err="1">
                <a:sym typeface="Wingdings" panose="05000000000000000000" pitchFamily="2" charset="2"/>
              </a:rPr>
              <a:t>name</a:t>
            </a:r>
            <a:endParaRPr lang="es-ES" b="1" dirty="0">
              <a:sym typeface="Wingdings" panose="05000000000000000000" pitchFamily="2" charset="2"/>
            </a:endParaRPr>
          </a:p>
          <a:p>
            <a:r>
              <a:rPr lang="es-ES" b="1" dirty="0" err="1">
                <a:sym typeface="Wingdings" panose="05000000000000000000" pitchFamily="2" charset="2"/>
              </a:rPr>
              <a:t>Size</a:t>
            </a:r>
            <a:endParaRPr lang="es-ES" b="1" dirty="0">
              <a:sym typeface="Wingdings" panose="05000000000000000000" pitchFamily="2" charset="2"/>
            </a:endParaRPr>
          </a:p>
          <a:p>
            <a:r>
              <a:rPr lang="es-ES" b="1" dirty="0">
                <a:sym typeface="Wingdings" panose="05000000000000000000" pitchFamily="2" charset="2"/>
              </a:rPr>
              <a:t>Hashes</a:t>
            </a:r>
          </a:p>
          <a:p>
            <a:r>
              <a:rPr lang="es-ES" b="1" dirty="0" err="1">
                <a:sym typeface="Wingdings" panose="05000000000000000000" pitchFamily="2" charset="2"/>
              </a:rPr>
              <a:t>SDK,minSDK,version</a:t>
            </a:r>
            <a:r>
              <a:rPr lang="es-ES" b="1" dirty="0">
                <a:sym typeface="Wingdings" panose="05000000000000000000" pitchFamily="2" charset="2"/>
              </a:rPr>
              <a:t>...</a:t>
            </a:r>
          </a:p>
          <a:p>
            <a:r>
              <a:rPr lang="es-ES" b="1" dirty="0" err="1">
                <a:sym typeface="Wingdings" panose="05000000000000000000" pitchFamily="2" charset="2"/>
              </a:rPr>
              <a:t>Code</a:t>
            </a:r>
            <a:r>
              <a:rPr lang="es-ES" b="1" dirty="0">
                <a:sym typeface="Wingdings" panose="05000000000000000000" pitchFamily="2" charset="2"/>
              </a:rPr>
              <a:t> </a:t>
            </a:r>
            <a:r>
              <a:rPr lang="es-ES" b="1" dirty="0" err="1">
                <a:sym typeface="Wingdings" panose="05000000000000000000" pitchFamily="2" charset="2"/>
              </a:rPr>
              <a:t>features</a:t>
            </a:r>
            <a:endParaRPr lang="es-ES" b="1" dirty="0">
              <a:sym typeface="Wingdings" panose="05000000000000000000" pitchFamily="2" charset="2"/>
            </a:endParaRPr>
          </a:p>
          <a:p>
            <a:r>
              <a:rPr lang="es-ES" b="1" dirty="0">
                <a:sym typeface="Wingdings" panose="05000000000000000000" pitchFamily="2" charset="2"/>
              </a:rPr>
              <a:t>Android Apis</a:t>
            </a:r>
          </a:p>
          <a:p>
            <a:r>
              <a:rPr lang="es-ES" b="1" dirty="0" err="1">
                <a:sym typeface="Wingdings" panose="05000000000000000000" pitchFamily="2" charset="2"/>
              </a:rPr>
              <a:t>Dangerous</a:t>
            </a:r>
            <a:r>
              <a:rPr lang="es-ES" b="1" dirty="0">
                <a:sym typeface="Wingdings" panose="05000000000000000000" pitchFamily="2" charset="2"/>
              </a:rPr>
              <a:t> </a:t>
            </a:r>
            <a:r>
              <a:rPr lang="es-ES" b="1" dirty="0" err="1">
                <a:sym typeface="Wingdings" panose="05000000000000000000" pitchFamily="2" charset="2"/>
              </a:rPr>
              <a:t>functions</a:t>
            </a:r>
            <a:endParaRPr lang="es-ES" b="1" dirty="0">
              <a:sym typeface="Wingdings" panose="05000000000000000000" pitchFamily="2" charset="2"/>
            </a:endParaRPr>
          </a:p>
          <a:p>
            <a:r>
              <a:rPr lang="es-ES" b="1" dirty="0">
                <a:sym typeface="Wingdings" panose="05000000000000000000" pitchFamily="2" charset="2"/>
              </a:rPr>
              <a:t>File </a:t>
            </a:r>
            <a:r>
              <a:rPr lang="es-ES" b="1" dirty="0" err="1">
                <a:sym typeface="Wingdings" panose="05000000000000000000" pitchFamily="2" charset="2"/>
              </a:rPr>
              <a:t>protection</a:t>
            </a:r>
            <a:endParaRPr lang="es-ES" b="1" dirty="0">
              <a:sym typeface="Wingdings" panose="05000000000000000000" pitchFamily="2" charset="2"/>
            </a:endParaRPr>
          </a:p>
          <a:p>
            <a:r>
              <a:rPr lang="es-ES" b="1" dirty="0" err="1">
                <a:sym typeface="Wingdings" panose="05000000000000000000" pitchFamily="2" charset="2"/>
              </a:rPr>
              <a:t>Source</a:t>
            </a:r>
            <a:r>
              <a:rPr lang="es-ES" b="1" dirty="0">
                <a:sym typeface="Wingdings" panose="05000000000000000000" pitchFamily="2" charset="2"/>
              </a:rPr>
              <a:t> </a:t>
            </a:r>
            <a:r>
              <a:rPr lang="es-ES" b="1" dirty="0" err="1">
                <a:sym typeface="Wingdings" panose="05000000000000000000" pitchFamily="2" charset="2"/>
              </a:rPr>
              <a:t>code</a:t>
            </a:r>
            <a:r>
              <a:rPr lang="es-ES" b="1" dirty="0">
                <a:sym typeface="Wingdings" panose="05000000000000000000" pitchFamily="2" charset="2"/>
              </a:rPr>
              <a:t> </a:t>
            </a:r>
            <a:r>
              <a:rPr lang="es-ES" b="1" dirty="0" err="1">
                <a:sym typeface="Wingdings" panose="05000000000000000000" pitchFamily="2" charset="2"/>
              </a:rPr>
              <a:t>analysis</a:t>
            </a:r>
            <a:endParaRPr lang="es-ES" b="1" dirty="0">
              <a:sym typeface="Wingdings" panose="05000000000000000000" pitchFamily="2" charset="2"/>
            </a:endParaRPr>
          </a:p>
          <a:p>
            <a:r>
              <a:rPr lang="es-ES" b="1" dirty="0">
                <a:sym typeface="Wingdings" panose="05000000000000000000" pitchFamily="2" charset="2"/>
              </a:rPr>
              <a:t>URLS</a:t>
            </a:r>
          </a:p>
          <a:p>
            <a:r>
              <a:rPr lang="es-ES" b="1" dirty="0" err="1">
                <a:sym typeface="Wingdings" panose="05000000000000000000" pitchFamily="2" charset="2"/>
              </a:rPr>
              <a:t>Application</a:t>
            </a:r>
            <a:r>
              <a:rPr lang="es-ES" b="1" dirty="0">
                <a:sym typeface="Wingdings" panose="05000000000000000000" pitchFamily="2" charset="2"/>
              </a:rPr>
              <a:t> </a:t>
            </a:r>
            <a:r>
              <a:rPr lang="es-ES" b="1" dirty="0" err="1">
                <a:sym typeface="Wingdings" panose="05000000000000000000" pitchFamily="2" charset="2"/>
              </a:rPr>
              <a:t>permissions</a:t>
            </a:r>
            <a:endParaRPr lang="es-ES" b="1" dirty="0">
              <a:sym typeface="Wingdings" panose="05000000000000000000" pitchFamily="2" charset="2"/>
            </a:endParaRPr>
          </a:p>
          <a:p>
            <a:r>
              <a:rPr lang="es-ES" b="1" dirty="0" err="1">
                <a:sym typeface="Wingdings" panose="05000000000000000000" pitchFamily="2" charset="2"/>
              </a:rPr>
              <a:t>Analysis</a:t>
            </a:r>
            <a:r>
              <a:rPr lang="es-ES" b="1" dirty="0">
                <a:sym typeface="Wingdings" panose="05000000000000000000" pitchFamily="2" charset="2"/>
              </a:rPr>
              <a:t> of </a:t>
            </a:r>
            <a:r>
              <a:rPr lang="es-ES" b="1" dirty="0" err="1">
                <a:sym typeface="Wingdings" panose="05000000000000000000" pitchFamily="2" charset="2"/>
              </a:rPr>
              <a:t>Activities</a:t>
            </a:r>
            <a:r>
              <a:rPr lang="es-ES" b="1" dirty="0">
                <a:sym typeface="Wingdings" panose="05000000000000000000" pitchFamily="2" charset="2"/>
              </a:rPr>
              <a:t>/BCR/</a:t>
            </a:r>
            <a:r>
              <a:rPr lang="es-ES" b="1" dirty="0" err="1">
                <a:sym typeface="Wingdings" panose="05000000000000000000" pitchFamily="2" charset="2"/>
              </a:rPr>
              <a:t>Services</a:t>
            </a:r>
            <a:r>
              <a:rPr lang="es-ES" b="1" dirty="0">
                <a:sym typeface="Wingdings" panose="05000000000000000000" pitchFamily="2" charset="2"/>
              </a:rPr>
              <a:t>/</a:t>
            </a:r>
            <a:r>
              <a:rPr lang="es-ES" b="1" dirty="0" err="1">
                <a:sym typeface="Wingdings" panose="05000000000000000000" pitchFamily="2" charset="2"/>
              </a:rPr>
              <a:t>ContProv</a:t>
            </a:r>
            <a:endParaRPr lang="es-ES" dirty="0" smtClean="0">
              <a:sym typeface="Wingdings" panose="05000000000000000000" pitchFamily="2" charset="2"/>
            </a:endParaRPr>
          </a:p>
          <a:p>
            <a:endParaRPr lang="es-ES" dirty="0"/>
          </a:p>
        </p:txBody>
      </p:sp>
    </p:spTree>
    <p:extLst>
      <p:ext uri="{BB962C8B-B14F-4D97-AF65-F5344CB8AC3E}">
        <p14:creationId xmlns:p14="http://schemas.microsoft.com/office/powerpoint/2010/main" val="320456064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S" sz="3200" dirty="0" err="1" smtClean="0"/>
              <a:t>Decompiling</a:t>
            </a:r>
            <a:r>
              <a:rPr lang="es-ES" sz="3200" dirty="0" smtClean="0"/>
              <a:t> </a:t>
            </a:r>
            <a:r>
              <a:rPr lang="es-ES" sz="3200" dirty="0" err="1"/>
              <a:t>the</a:t>
            </a:r>
            <a:r>
              <a:rPr lang="es-ES" sz="3200" dirty="0"/>
              <a:t> </a:t>
            </a:r>
            <a:r>
              <a:rPr lang="es-ES" sz="3200" dirty="0" err="1"/>
              <a:t>application</a:t>
            </a:r>
            <a:endParaRPr lang="es-ES" sz="3200" dirty="0"/>
          </a:p>
        </p:txBody>
      </p:sp>
      <p:sp>
        <p:nvSpPr>
          <p:cNvPr id="3" name="Marcador de contenido 2"/>
          <p:cNvSpPr>
            <a:spLocks noGrp="1"/>
          </p:cNvSpPr>
          <p:nvPr>
            <p:ph idx="1"/>
          </p:nvPr>
        </p:nvSpPr>
        <p:spPr/>
        <p:txBody>
          <a:bodyPr/>
          <a:lstStyle/>
          <a:p>
            <a:r>
              <a:rPr lang="es-ES" dirty="0" err="1" smtClean="0">
                <a:sym typeface="Wingdings" panose="05000000000000000000" pitchFamily="2" charset="2"/>
              </a:rPr>
              <a:t>Decompile</a:t>
            </a:r>
            <a:r>
              <a:rPr lang="es-ES" dirty="0" smtClean="0">
                <a:sym typeface="Wingdings" panose="05000000000000000000" pitchFamily="2" charset="2"/>
              </a:rPr>
              <a:t> </a:t>
            </a:r>
            <a:r>
              <a:rPr lang="es-ES" dirty="0" err="1" smtClean="0">
                <a:sym typeface="Wingdings" panose="05000000000000000000" pitchFamily="2" charset="2"/>
              </a:rPr>
              <a:t>with</a:t>
            </a:r>
            <a:r>
              <a:rPr lang="es-ES" dirty="0" smtClean="0">
                <a:sym typeface="Wingdings" panose="05000000000000000000" pitchFamily="2" charset="2"/>
              </a:rPr>
              <a:t> </a:t>
            </a:r>
            <a:r>
              <a:rPr lang="es-ES" b="1" dirty="0" err="1" smtClean="0">
                <a:sym typeface="Wingdings" panose="05000000000000000000" pitchFamily="2" charset="2"/>
              </a:rPr>
              <a:t>Jadx</a:t>
            </a:r>
            <a:r>
              <a:rPr lang="es-ES" dirty="0" smtClean="0">
                <a:sym typeface="Wingdings" panose="05000000000000000000" pitchFamily="2" charset="2"/>
              </a:rPr>
              <a:t>				</a:t>
            </a:r>
            <a:r>
              <a:rPr lang="es-ES" dirty="0" err="1" smtClean="0">
                <a:sym typeface="Wingdings" panose="05000000000000000000" pitchFamily="2" charset="2"/>
              </a:rPr>
              <a:t>Decompile</a:t>
            </a:r>
            <a:r>
              <a:rPr lang="es-ES" dirty="0" smtClean="0">
                <a:sym typeface="Wingdings" panose="05000000000000000000" pitchFamily="2" charset="2"/>
              </a:rPr>
              <a:t> </a:t>
            </a:r>
            <a:r>
              <a:rPr lang="es-ES" dirty="0" err="1" smtClean="0">
                <a:sym typeface="Wingdings" panose="05000000000000000000" pitchFamily="2" charset="2"/>
              </a:rPr>
              <a:t>with</a:t>
            </a:r>
            <a:r>
              <a:rPr lang="es-ES" dirty="0" smtClean="0">
                <a:sym typeface="Wingdings" panose="05000000000000000000" pitchFamily="2" charset="2"/>
              </a:rPr>
              <a:t> </a:t>
            </a:r>
            <a:r>
              <a:rPr lang="es-ES" b="1" dirty="0" err="1" smtClean="0">
                <a:sym typeface="Wingdings" panose="05000000000000000000" pitchFamily="2" charset="2"/>
              </a:rPr>
              <a:t>apktool</a:t>
            </a:r>
            <a:endParaRPr lang="es-ES" b="1" dirty="0" smtClean="0">
              <a:sym typeface="Wingdings" panose="05000000000000000000" pitchFamily="2" charset="2"/>
            </a:endParaRPr>
          </a:p>
          <a:p>
            <a:pPr marL="3657600" lvl="8" indent="0">
              <a:buNone/>
            </a:pPr>
            <a:r>
              <a:rPr lang="en-US" dirty="0">
                <a:sym typeface="Wingdings" panose="05000000000000000000" pitchFamily="2" charset="2"/>
              </a:rPr>
              <a:t> </a:t>
            </a:r>
            <a:r>
              <a:rPr lang="en-US" dirty="0" smtClean="0">
                <a:sym typeface="Wingdings" panose="05000000000000000000" pitchFamily="2" charset="2"/>
              </a:rPr>
              <a:t>                      </a:t>
            </a:r>
            <a:r>
              <a:rPr lang="en-US" dirty="0" err="1" smtClean="0">
                <a:sym typeface="Wingdings" panose="05000000000000000000" pitchFamily="2" charset="2"/>
              </a:rPr>
              <a:t>apktool</a:t>
            </a:r>
            <a:r>
              <a:rPr lang="en-US" dirty="0" smtClean="0">
                <a:sym typeface="Wingdings" panose="05000000000000000000" pitchFamily="2" charset="2"/>
              </a:rPr>
              <a:t> d –r –s </a:t>
            </a:r>
            <a:r>
              <a:rPr lang="en-US" dirty="0" err="1" smtClean="0">
                <a:sym typeface="Wingdings" panose="05000000000000000000" pitchFamily="2" charset="2"/>
              </a:rPr>
              <a:t>application.apk</a:t>
            </a:r>
            <a:endParaRPr lang="en-US" dirty="0" smtClean="0">
              <a:sym typeface="Wingdings" panose="05000000000000000000" pitchFamily="2" charset="2"/>
            </a:endParaRPr>
          </a:p>
          <a:p>
            <a:pPr marL="3657600" lvl="8" indent="0">
              <a:buNone/>
            </a:pPr>
            <a:r>
              <a:rPr lang="en-US" dirty="0">
                <a:sym typeface="Wingdings" panose="05000000000000000000" pitchFamily="2" charset="2"/>
              </a:rPr>
              <a:t>	</a:t>
            </a:r>
            <a:r>
              <a:rPr lang="en-US" dirty="0" smtClean="0">
                <a:sym typeface="Wingdings" panose="05000000000000000000" pitchFamily="2" charset="2"/>
              </a:rPr>
              <a:t>	     </a:t>
            </a:r>
            <a:r>
              <a:rPr lang="en-US" dirty="0" err="1" smtClean="0">
                <a:sym typeface="Wingdings" panose="05000000000000000000" pitchFamily="2" charset="2"/>
              </a:rPr>
              <a:t>apktool</a:t>
            </a:r>
            <a:r>
              <a:rPr lang="en-US" dirty="0">
                <a:sym typeface="Wingdings" panose="05000000000000000000" pitchFamily="2" charset="2"/>
              </a:rPr>
              <a:t> </a:t>
            </a:r>
            <a:r>
              <a:rPr lang="en-US" dirty="0" smtClean="0">
                <a:sym typeface="Wingdings" panose="05000000000000000000" pitchFamily="2" charset="2"/>
              </a:rPr>
              <a:t>d application</a:t>
            </a:r>
          </a:p>
          <a:p>
            <a:endParaRPr lang="es-ES" dirty="0" smtClean="0">
              <a:sym typeface="Wingdings" panose="05000000000000000000" pitchFamily="2" charset="2"/>
            </a:endParaRPr>
          </a:p>
          <a:p>
            <a:endParaRPr lang="es-ES" dirty="0"/>
          </a:p>
        </p:txBody>
      </p:sp>
      <p:pic>
        <p:nvPicPr>
          <p:cNvPr id="4" name="Imagen 3"/>
          <p:cNvPicPr>
            <a:picLocks noChangeAspect="1"/>
          </p:cNvPicPr>
          <p:nvPr/>
        </p:nvPicPr>
        <p:blipFill>
          <a:blip r:embed="rId2"/>
          <a:stretch>
            <a:fillRect/>
          </a:stretch>
        </p:blipFill>
        <p:spPr>
          <a:xfrm>
            <a:off x="712871" y="2540758"/>
            <a:ext cx="4635601" cy="2935327"/>
          </a:xfrm>
          <a:prstGeom prst="rect">
            <a:avLst/>
          </a:prstGeom>
          <a:ln>
            <a:solidFill>
              <a:schemeClr val="tx1"/>
            </a:solidFill>
          </a:ln>
        </p:spPr>
      </p:pic>
      <p:pic>
        <p:nvPicPr>
          <p:cNvPr id="7" name="Imagen 6"/>
          <p:cNvPicPr>
            <a:picLocks noChangeAspect="1"/>
          </p:cNvPicPr>
          <p:nvPr/>
        </p:nvPicPr>
        <p:blipFill>
          <a:blip r:embed="rId3"/>
          <a:stretch>
            <a:fillRect/>
          </a:stretch>
        </p:blipFill>
        <p:spPr>
          <a:xfrm>
            <a:off x="5738913" y="3232955"/>
            <a:ext cx="6152352" cy="1420527"/>
          </a:xfrm>
          <a:prstGeom prst="rect">
            <a:avLst/>
          </a:prstGeom>
          <a:ln>
            <a:solidFill>
              <a:schemeClr val="tx1"/>
            </a:solidFill>
          </a:ln>
        </p:spPr>
      </p:pic>
    </p:spTree>
    <p:extLst>
      <p:ext uri="{BB962C8B-B14F-4D97-AF65-F5344CB8AC3E}">
        <p14:creationId xmlns:p14="http://schemas.microsoft.com/office/powerpoint/2010/main" val="418996952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S" sz="3200" dirty="0" err="1" smtClean="0"/>
              <a:t>Code</a:t>
            </a:r>
            <a:r>
              <a:rPr lang="es-ES" sz="3200" dirty="0" smtClean="0"/>
              <a:t> </a:t>
            </a:r>
            <a:r>
              <a:rPr lang="es-ES" sz="3200" dirty="0" err="1" smtClean="0"/>
              <a:t>analysis</a:t>
            </a:r>
            <a:endParaRPr lang="es-ES" sz="3200" dirty="0"/>
          </a:p>
        </p:txBody>
      </p:sp>
      <p:sp>
        <p:nvSpPr>
          <p:cNvPr id="3" name="Marcador de contenido 2"/>
          <p:cNvSpPr>
            <a:spLocks noGrp="1"/>
          </p:cNvSpPr>
          <p:nvPr>
            <p:ph idx="1"/>
          </p:nvPr>
        </p:nvSpPr>
        <p:spPr>
          <a:xfrm>
            <a:off x="875201" y="1708886"/>
            <a:ext cx="8946541" cy="4195481"/>
          </a:xfrm>
        </p:spPr>
        <p:txBody>
          <a:bodyPr/>
          <a:lstStyle/>
          <a:p>
            <a:r>
              <a:rPr lang="es-ES" dirty="0" err="1" smtClean="0">
                <a:sym typeface="Wingdings" panose="05000000000000000000" pitchFamily="2" charset="2"/>
              </a:rPr>
              <a:t>Strings</a:t>
            </a:r>
            <a:r>
              <a:rPr lang="es-ES" dirty="0">
                <a:sym typeface="Wingdings" panose="05000000000000000000" pitchFamily="2" charset="2"/>
              </a:rPr>
              <a:t> </a:t>
            </a:r>
            <a:r>
              <a:rPr lang="es-ES" dirty="0" err="1" smtClean="0">
                <a:sym typeface="Wingdings" panose="05000000000000000000" pitchFamily="2" charset="2"/>
              </a:rPr>
              <a:t>with</a:t>
            </a:r>
            <a:r>
              <a:rPr lang="es-ES" dirty="0">
                <a:sym typeface="Wingdings" panose="05000000000000000000" pitchFamily="2" charset="2"/>
              </a:rPr>
              <a:t> </a:t>
            </a:r>
            <a:r>
              <a:rPr lang="es-ES" dirty="0" err="1">
                <a:sym typeface="Wingdings" panose="05000000000000000000" pitchFamily="2" charset="2"/>
              </a:rPr>
              <a:t>sensitive</a:t>
            </a:r>
            <a:r>
              <a:rPr lang="es-ES" dirty="0">
                <a:sym typeface="Wingdings" panose="05000000000000000000" pitchFamily="2" charset="2"/>
              </a:rPr>
              <a:t> </a:t>
            </a:r>
            <a:r>
              <a:rPr lang="es-ES" dirty="0" err="1" smtClean="0">
                <a:sym typeface="Wingdings" panose="05000000000000000000" pitchFamily="2" charset="2"/>
              </a:rPr>
              <a:t>information</a:t>
            </a:r>
            <a:endParaRPr lang="es-ES" dirty="0" smtClean="0">
              <a:sym typeface="Wingdings" panose="05000000000000000000" pitchFamily="2" charset="2"/>
            </a:endParaRPr>
          </a:p>
          <a:p>
            <a:pPr marL="0" indent="0">
              <a:buNone/>
            </a:pPr>
            <a:r>
              <a:rPr lang="es-ES" dirty="0" smtClean="0">
                <a:sym typeface="Wingdings" panose="05000000000000000000" pitchFamily="2" charset="2"/>
              </a:rPr>
              <a:t> </a:t>
            </a:r>
            <a:r>
              <a:rPr lang="es-ES" dirty="0" err="1" smtClean="0">
                <a:sym typeface="Wingdings" panose="05000000000000000000" pitchFamily="2" charset="2"/>
              </a:rPr>
              <a:t>passwords</a:t>
            </a:r>
            <a:r>
              <a:rPr lang="es-ES" dirty="0" smtClean="0">
                <a:sym typeface="Wingdings" panose="05000000000000000000" pitchFamily="2" charset="2"/>
              </a:rPr>
              <a:t>, https, http, SHA256, PCKS, Salt, Log, </a:t>
            </a:r>
            <a:r>
              <a:rPr lang="es-ES" dirty="0" err="1" smtClean="0">
                <a:sym typeface="Wingdings" panose="05000000000000000000" pitchFamily="2" charset="2"/>
              </a:rPr>
              <a:t>Decrypt</a:t>
            </a:r>
            <a:r>
              <a:rPr lang="es-ES" dirty="0" smtClean="0">
                <a:sym typeface="Wingdings" panose="05000000000000000000" pitchFamily="2" charset="2"/>
              </a:rPr>
              <a:t>, </a:t>
            </a:r>
            <a:r>
              <a:rPr lang="es-ES" dirty="0" err="1" smtClean="0">
                <a:sym typeface="Wingdings" panose="05000000000000000000" pitchFamily="2" charset="2"/>
              </a:rPr>
              <a:t>Decode</a:t>
            </a:r>
            <a:r>
              <a:rPr lang="es-ES" dirty="0" smtClean="0">
                <a:sym typeface="Wingdings" panose="05000000000000000000" pitchFamily="2" charset="2"/>
              </a:rPr>
              <a:t>, </a:t>
            </a:r>
            <a:r>
              <a:rPr lang="es-ES" dirty="0" err="1" smtClean="0">
                <a:sym typeface="Wingdings" panose="05000000000000000000" pitchFamily="2" charset="2"/>
              </a:rPr>
              <a:t>Select</a:t>
            </a:r>
            <a:r>
              <a:rPr lang="es-ES" dirty="0">
                <a:sym typeface="Wingdings" panose="05000000000000000000" pitchFamily="2" charset="2"/>
              </a:rPr>
              <a:t> </a:t>
            </a:r>
            <a:r>
              <a:rPr lang="es-ES" dirty="0" smtClean="0">
                <a:sym typeface="Wingdings" panose="05000000000000000000" pitchFamily="2" charset="2"/>
              </a:rPr>
              <a:t>…</a:t>
            </a:r>
          </a:p>
          <a:p>
            <a:endParaRPr lang="es-ES" dirty="0"/>
          </a:p>
        </p:txBody>
      </p:sp>
      <p:pic>
        <p:nvPicPr>
          <p:cNvPr id="4" name="Imagen 3"/>
          <p:cNvPicPr>
            <a:picLocks noChangeAspect="1"/>
          </p:cNvPicPr>
          <p:nvPr/>
        </p:nvPicPr>
        <p:blipFill>
          <a:blip r:embed="rId2"/>
          <a:stretch>
            <a:fillRect/>
          </a:stretch>
        </p:blipFill>
        <p:spPr>
          <a:xfrm>
            <a:off x="1544006" y="3109416"/>
            <a:ext cx="7980240" cy="3069910"/>
          </a:xfrm>
          <a:prstGeom prst="rect">
            <a:avLst/>
          </a:prstGeom>
          <a:ln>
            <a:solidFill>
              <a:schemeClr val="tx1"/>
            </a:solidFill>
          </a:ln>
        </p:spPr>
      </p:pic>
    </p:spTree>
    <p:extLst>
      <p:ext uri="{BB962C8B-B14F-4D97-AF65-F5344CB8AC3E}">
        <p14:creationId xmlns:p14="http://schemas.microsoft.com/office/powerpoint/2010/main" val="3596352299"/>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Escala de grises">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emplate>Ion</Template>
  <TotalTime>4031</TotalTime>
  <Words>1151</Words>
  <Application>Microsoft Office PowerPoint</Application>
  <PresentationFormat>Panorámica</PresentationFormat>
  <Paragraphs>213</Paragraphs>
  <Slides>26</Slides>
  <Notes>0</Notes>
  <HiddenSlides>0</HiddenSlides>
  <MMClips>0</MMClips>
  <ScaleCrop>false</ScaleCrop>
  <HeadingPairs>
    <vt:vector size="8" baseType="variant">
      <vt:variant>
        <vt:lpstr>Fuentes usadas</vt:lpstr>
      </vt:variant>
      <vt:variant>
        <vt:i4>4</vt:i4>
      </vt:variant>
      <vt:variant>
        <vt:lpstr>Tema</vt:lpstr>
      </vt:variant>
      <vt:variant>
        <vt:i4>1</vt:i4>
      </vt:variant>
      <vt:variant>
        <vt:lpstr>Servidores OLE incrustados</vt:lpstr>
      </vt:variant>
      <vt:variant>
        <vt:i4>1</vt:i4>
      </vt:variant>
      <vt:variant>
        <vt:lpstr>Títulos de diapositiva</vt:lpstr>
      </vt:variant>
      <vt:variant>
        <vt:i4>26</vt:i4>
      </vt:variant>
    </vt:vector>
  </HeadingPairs>
  <TitlesOfParts>
    <vt:vector size="32" baseType="lpstr">
      <vt:lpstr>Arial</vt:lpstr>
      <vt:lpstr>Century Gothic</vt:lpstr>
      <vt:lpstr>Wingdings</vt:lpstr>
      <vt:lpstr>Wingdings 3</vt:lpstr>
      <vt:lpstr>Ion</vt:lpstr>
      <vt:lpstr>Paquete</vt:lpstr>
      <vt:lpstr>Android Pentesting</vt:lpstr>
      <vt:lpstr>LAB: InsecureBankv2 </vt:lpstr>
      <vt:lpstr>Basics: What to do?</vt:lpstr>
      <vt:lpstr>SSL Pinning</vt:lpstr>
      <vt:lpstr>Automatic Analysis </vt:lpstr>
      <vt:lpstr>APK file extraction</vt:lpstr>
      <vt:lpstr>Information gathering</vt:lpstr>
      <vt:lpstr>Decompiling the application</vt:lpstr>
      <vt:lpstr>Code analysis</vt:lpstr>
      <vt:lpstr>Code analysis: Insecure Storage </vt:lpstr>
      <vt:lpstr>Application patching</vt:lpstr>
      <vt:lpstr>Application patching: Hidden funcionalities </vt:lpstr>
      <vt:lpstr>Manifest.xml </vt:lpstr>
      <vt:lpstr>Manifest.xml: Permissions analysis   </vt:lpstr>
      <vt:lpstr>Broadcast Receivers </vt:lpstr>
      <vt:lpstr>Contents Provider </vt:lpstr>
      <vt:lpstr>Exported activities </vt:lpstr>
      <vt:lpstr>Deep Links / URL schemes </vt:lpstr>
      <vt:lpstr>SQLite Databases </vt:lpstr>
      <vt:lpstr>Information leaks in system logs</vt:lpstr>
      <vt:lpstr>Insecure WebView </vt:lpstr>
      <vt:lpstr>Information leakage through the pasteboard </vt:lpstr>
      <vt:lpstr>Snapshots Thumbnail image information leakage / Screenshot information leakage </vt:lpstr>
      <vt:lpstr>Android client side attacks </vt:lpstr>
      <vt:lpstr>Resources</vt:lpstr>
      <vt:lpstr>Thnx for watching!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Android Pentesting</dc:title>
  <dc:creator>Ray</dc:creator>
  <cp:lastModifiedBy>Raúl Redondo</cp:lastModifiedBy>
  <cp:revision>58</cp:revision>
  <dcterms:created xsi:type="dcterms:W3CDTF">2021-08-03T13:27:48Z</dcterms:created>
  <dcterms:modified xsi:type="dcterms:W3CDTF">2023-11-24T11:19:17Z</dcterms:modified>
</cp:coreProperties>
</file>